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95" r:id="rId3"/>
    <p:sldId id="267" r:id="rId4"/>
    <p:sldId id="268" r:id="rId5"/>
    <p:sldId id="257" r:id="rId6"/>
    <p:sldId id="312" r:id="rId7"/>
    <p:sldId id="259" r:id="rId8"/>
    <p:sldId id="260" r:id="rId9"/>
    <p:sldId id="261" r:id="rId10"/>
    <p:sldId id="262" r:id="rId11"/>
    <p:sldId id="263" r:id="rId12"/>
    <p:sldId id="264" r:id="rId13"/>
    <p:sldId id="302" r:id="rId14"/>
    <p:sldId id="303" r:id="rId15"/>
    <p:sldId id="304" r:id="rId16"/>
    <p:sldId id="305" r:id="rId17"/>
    <p:sldId id="311" r:id="rId18"/>
    <p:sldId id="272" r:id="rId19"/>
    <p:sldId id="274" r:id="rId20"/>
    <p:sldId id="275" r:id="rId21"/>
    <p:sldId id="276" r:id="rId22"/>
    <p:sldId id="306" r:id="rId23"/>
    <p:sldId id="310" r:id="rId24"/>
    <p:sldId id="308" r:id="rId25"/>
    <p:sldId id="313" r:id="rId26"/>
    <p:sldId id="314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33FF"/>
    <a:srgbClr val="003399"/>
    <a:srgbClr val="FF5050"/>
    <a:srgbClr val="9E9A00"/>
    <a:srgbClr val="FF3399"/>
    <a:srgbClr val="FF33CC"/>
    <a:srgbClr val="006600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507" autoAdjust="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y\class%20stuff\CHBE%20424\Sp%2009\lectures\L14%20Equilibrium%20conversion%20in%20nonisothermal%20reactors\L14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Sp%2009\lectures\L14%20Equilibrium%20conversion%20in%20nonisothermal%20reactors\L14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444938947849"/>
          <c:y val="4.3392684022605675E-2"/>
          <c:w val="0.84932796987333059"/>
          <c:h val="0.75389013873265842"/>
        </c:manualLayout>
      </c:layout>
      <c:scatterChart>
        <c:scatterStyle val="lineMarker"/>
        <c:varyColors val="0"/>
        <c:ser>
          <c:idx val="0"/>
          <c:order val="0"/>
          <c:tx>
            <c:v>EB conversion</c:v>
          </c:tx>
          <c:spPr>
            <a:ln w="412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'exothermic full range'!$A$4:$A$22</c:f>
              <c:numCache>
                <c:formatCode>General</c:formatCode>
                <c:ptCount val="19"/>
                <c:pt idx="0">
                  <c:v>50</c:v>
                </c:pt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298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  <c:pt idx="13">
                  <c:v>400</c:v>
                </c:pt>
                <c:pt idx="14">
                  <c:v>425</c:v>
                </c:pt>
                <c:pt idx="15">
                  <c:v>450</c:v>
                </c:pt>
                <c:pt idx="16">
                  <c:v>500</c:v>
                </c:pt>
                <c:pt idx="17">
                  <c:v>550</c:v>
                </c:pt>
                <c:pt idx="18">
                  <c:v>600</c:v>
                </c:pt>
              </c:numCache>
            </c:numRef>
          </c:xVal>
          <c:yVal>
            <c:numRef>
              <c:f>'exothermic full range'!$B$4:$B$22</c:f>
              <c:numCache>
                <c:formatCode>General</c:formatCode>
                <c:ptCount val="19"/>
                <c:pt idx="0">
                  <c:v>-1.234999999999997</c:v>
                </c:pt>
                <c:pt idx="1">
                  <c:v>-0.91</c:v>
                </c:pt>
                <c:pt idx="2">
                  <c:v>-0.74750000000000005</c:v>
                </c:pt>
                <c:pt idx="3">
                  <c:v>-0.58500000000000019</c:v>
                </c:pt>
                <c:pt idx="4">
                  <c:v>-0.42250000000000032</c:v>
                </c:pt>
                <c:pt idx="5">
                  <c:v>-0.26</c:v>
                </c:pt>
                <c:pt idx="6">
                  <c:v>-9.7500000000000142E-2</c:v>
                </c:pt>
                <c:pt idx="7">
                  <c:v>6.5000000000000058E-2</c:v>
                </c:pt>
                <c:pt idx="8">
                  <c:v>0.22750000000000006</c:v>
                </c:pt>
                <c:pt idx="9">
                  <c:v>0.37700000000000067</c:v>
                </c:pt>
                <c:pt idx="10">
                  <c:v>0.55249999999999999</c:v>
                </c:pt>
                <c:pt idx="11">
                  <c:v>0.71500000000000064</c:v>
                </c:pt>
                <c:pt idx="12">
                  <c:v>0.87749999999999995</c:v>
                </c:pt>
                <c:pt idx="13">
                  <c:v>1.04</c:v>
                </c:pt>
                <c:pt idx="14">
                  <c:v>1.202499999999997</c:v>
                </c:pt>
                <c:pt idx="15">
                  <c:v>1.365</c:v>
                </c:pt>
                <c:pt idx="16">
                  <c:v>1.6900000000000026</c:v>
                </c:pt>
                <c:pt idx="17">
                  <c:v>2.0149999999999997</c:v>
                </c:pt>
                <c:pt idx="18">
                  <c:v>2.34</c:v>
                </c:pt>
              </c:numCache>
            </c:numRef>
          </c:yVal>
          <c:smooth val="0"/>
        </c:ser>
        <c:ser>
          <c:idx val="1"/>
          <c:order val="1"/>
          <c:tx>
            <c:v>Equilibrium conversion</c:v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'exothermic full range'!$A$4:$A$22</c:f>
              <c:numCache>
                <c:formatCode>General</c:formatCode>
                <c:ptCount val="19"/>
                <c:pt idx="0">
                  <c:v>50</c:v>
                </c:pt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298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  <c:pt idx="13">
                  <c:v>400</c:v>
                </c:pt>
                <c:pt idx="14">
                  <c:v>425</c:v>
                </c:pt>
                <c:pt idx="15">
                  <c:v>450</c:v>
                </c:pt>
                <c:pt idx="16">
                  <c:v>500</c:v>
                </c:pt>
                <c:pt idx="17">
                  <c:v>550</c:v>
                </c:pt>
                <c:pt idx="18">
                  <c:v>600</c:v>
                </c:pt>
              </c:numCache>
            </c:numRef>
          </c:xVal>
          <c:yVal>
            <c:numRef>
              <c:f>'exothermic full range'!$H$4:$H$22</c:f>
              <c:numCache>
                <c:formatCode>General</c:formatCode>
                <c:ptCount val="19"/>
                <c:pt idx="0">
                  <c:v>5.9221980533029103E-30</c:v>
                </c:pt>
                <c:pt idx="1">
                  <c:v>1.5069394472849961E-12</c:v>
                </c:pt>
                <c:pt idx="2">
                  <c:v>4.5626628075894881E-9</c:v>
                </c:pt>
                <c:pt idx="3">
                  <c:v>9.5491858318470985E-7</c:v>
                </c:pt>
                <c:pt idx="4">
                  <c:v>4.3413552135723866E-5</c:v>
                </c:pt>
                <c:pt idx="5">
                  <c:v>7.5957774715684106E-4</c:v>
                </c:pt>
                <c:pt idx="6">
                  <c:v>6.9957109375224143E-3</c:v>
                </c:pt>
                <c:pt idx="7">
                  <c:v>4.0148344718733325E-2</c:v>
                </c:pt>
                <c:pt idx="8">
                  <c:v>0.15228132713054654</c:v>
                </c:pt>
                <c:pt idx="9">
                  <c:v>0.35617679004640584</c:v>
                </c:pt>
                <c:pt idx="10">
                  <c:v>0.62838656467778531</c:v>
                </c:pt>
                <c:pt idx="11">
                  <c:v>0.80315552662971523</c:v>
                </c:pt>
                <c:pt idx="12">
                  <c:v>0.89747909487098798</c:v>
                </c:pt>
                <c:pt idx="13">
                  <c:v>0.9446683155129757</c:v>
                </c:pt>
                <c:pt idx="14">
                  <c:v>0.96853379087340019</c:v>
                </c:pt>
                <c:pt idx="15">
                  <c:v>0.98112318008750621</c:v>
                </c:pt>
                <c:pt idx="16">
                  <c:v>0.99216573740817804</c:v>
                </c:pt>
                <c:pt idx="17">
                  <c:v>0.9962042587089931</c:v>
                </c:pt>
                <c:pt idx="18">
                  <c:v>0.99792830344705497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65168784"/>
        <c:axId val="-465166608"/>
      </c:scatterChart>
      <c:valAx>
        <c:axId val="-465168784"/>
        <c:scaling>
          <c:orientation val="minMax"/>
          <c:max val="6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 (K)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465166608"/>
        <c:crosses val="autoZero"/>
        <c:crossBetween val="midCat"/>
        <c:minorUnit val="25"/>
      </c:valAx>
      <c:valAx>
        <c:axId val="-46516660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X</a:t>
                </a:r>
                <a:r>
                  <a:rPr lang="en-US" sz="2000" baseline="-25000"/>
                  <a:t>A</a:t>
                </a:r>
              </a:p>
            </c:rich>
          </c:tx>
          <c:layout>
            <c:manualLayout>
              <c:xMode val="edge"/>
              <c:yMode val="edge"/>
              <c:x val="2.5277777777778067E-3"/>
              <c:y val="0.40173433275795478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465168784"/>
        <c:crosses val="autoZero"/>
        <c:crossBetween val="midCat"/>
        <c:majorUnit val="0.2"/>
        <c:minorUnit val="0.1"/>
      </c:valAx>
      <c:spPr>
        <a:noFill/>
        <a:ln w="317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449047129978588"/>
          <c:y val="8.3806577749210256E-2"/>
          <c:w val="3.526566244436842E-2"/>
          <c:h val="0.1886897921543592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238188976378002E-2"/>
          <c:y val="7.4016112569262174E-2"/>
          <c:w val="0.91108136482939628"/>
          <c:h val="0.78859580052493461"/>
        </c:manualLayout>
      </c:layout>
      <c:scatterChart>
        <c:scatterStyle val="lineMarker"/>
        <c:varyColors val="0"/>
        <c:ser>
          <c:idx val="0"/>
          <c:order val="0"/>
          <c:tx>
            <c:v>G(T)</c:v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Sheet2!$A$2:$A$238</c:f>
              <c:numCache>
                <c:formatCode>General</c:formatCode>
                <c:ptCount val="23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</c:numCache>
            </c:numRef>
          </c:xVal>
          <c:yVal>
            <c:numRef>
              <c:f>Sheet2!$E$2:$E$238</c:f>
              <c:numCache>
                <c:formatCode>General</c:formatCode>
                <c:ptCount val="2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9.140115858076033E-139</c:v>
                </c:pt>
                <c:pt idx="6">
                  <c:v>8.8585143485475222E-114</c:v>
                </c:pt>
                <c:pt idx="7">
                  <c:v>6.2344196234545104E-96</c:v>
                </c:pt>
                <c:pt idx="8">
                  <c:v>1.5148595988847121E-82</c:v>
                </c:pt>
                <c:pt idx="9">
                  <c:v>3.9027992533688457E-72</c:v>
                </c:pt>
                <c:pt idx="10">
                  <c:v>8.3210719507683308E-64</c:v>
                </c:pt>
                <c:pt idx="11">
                  <c:v>5.428183386713461E-57</c:v>
                </c:pt>
                <c:pt idx="12">
                  <c:v>2.5905016507755331E-51</c:v>
                </c:pt>
                <c:pt idx="13">
                  <c:v>1.6537222291399362E-46</c:v>
                </c:pt>
                <c:pt idx="14">
                  <c:v>2.1732087351774639E-42</c:v>
                </c:pt>
                <c:pt idx="15">
                  <c:v>8.0647046947494582E-39</c:v>
                </c:pt>
                <c:pt idx="16">
                  <c:v>1.0712469994471899E-35</c:v>
                </c:pt>
                <c:pt idx="17">
                  <c:v>6.1058140442138022E-33</c:v>
                </c:pt>
                <c:pt idx="18">
                  <c:v>1.719457847307493E-30</c:v>
                </c:pt>
                <c:pt idx="19">
                  <c:v>2.674125673324668E-28</c:v>
                </c:pt>
                <c:pt idx="20">
                  <c:v>2.5106898424110811E-26</c:v>
                </c:pt>
                <c:pt idx="21">
                  <c:v>1.5294545621721139E-24</c:v>
                </c:pt>
                <c:pt idx="22">
                  <c:v>6.4125487927201645E-23</c:v>
                </c:pt>
                <c:pt idx="23">
                  <c:v>1.9428458422036108E-21</c:v>
                </c:pt>
                <c:pt idx="24">
                  <c:v>4.4299146981089269E-20</c:v>
                </c:pt>
                <c:pt idx="25">
                  <c:v>7.8653096159729693E-19</c:v>
                </c:pt>
                <c:pt idx="26">
                  <c:v>1.1192696019281698E-17</c:v>
                </c:pt>
                <c:pt idx="27">
                  <c:v>1.3083681806853963E-16</c:v>
                </c:pt>
                <c:pt idx="28">
                  <c:v>1.283081218486918E-15</c:v>
                </c:pt>
                <c:pt idx="29">
                  <c:v>1.0749724762439218E-14</c:v>
                </c:pt>
                <c:pt idx="30">
                  <c:v>7.8162359607415163E-14</c:v>
                </c:pt>
                <c:pt idx="31">
                  <c:v>5.0004704061333342E-13</c:v>
                </c:pt>
                <c:pt idx="32">
                  <c:v>2.848709973925901E-12</c:v>
                </c:pt>
                <c:pt idx="33">
                  <c:v>1.4604591244048086E-11</c:v>
                </c:pt>
                <c:pt idx="34">
                  <c:v>6.8010381913919301E-11</c:v>
                </c:pt>
                <c:pt idx="35">
                  <c:v>2.9005789378401577E-10</c:v>
                </c:pt>
                <c:pt idx="36">
                  <c:v>1.1412983611811613E-9</c:v>
                </c:pt>
                <c:pt idx="37">
                  <c:v>4.1701930239196692E-9</c:v>
                </c:pt>
                <c:pt idx="38">
                  <c:v>1.4232930663114551E-8</c:v>
                </c:pt>
                <c:pt idx="39">
                  <c:v>4.5613362719510406E-8</c:v>
                </c:pt>
                <c:pt idx="40">
                  <c:v>1.3791133409371728E-7</c:v>
                </c:pt>
                <c:pt idx="41">
                  <c:v>3.950648767998621E-7</c:v>
                </c:pt>
                <c:pt idx="42">
                  <c:v>1.0763951109780961E-6</c:v>
                </c:pt>
                <c:pt idx="43">
                  <c:v>2.7991640228039554E-6</c:v>
                </c:pt>
                <c:pt idx="44">
                  <c:v>6.9697751575543375E-6</c:v>
                </c:pt>
                <c:pt idx="45">
                  <c:v>1.6664823774268026E-5</c:v>
                </c:pt>
                <c:pt idx="46">
                  <c:v>3.8363886510300239E-5</c:v>
                </c:pt>
                <c:pt idx="47">
                  <c:v>8.5238348765851742E-5</c:v>
                </c:pt>
                <c:pt idx="48">
                  <c:v>1.8318972322803643E-4</c:v>
                </c:pt>
                <c:pt idx="49">
                  <c:v>3.8159730863805659E-4</c:v>
                </c:pt>
                <c:pt idx="50">
                  <c:v>7.7190051250620095E-4</c:v>
                </c:pt>
                <c:pt idx="51">
                  <c:v>1.5188646538505993E-3</c:v>
                </c:pt>
                <c:pt idx="52">
                  <c:v>2.9118617167578006E-3</c:v>
                </c:pt>
                <c:pt idx="53">
                  <c:v>5.4469865472368956E-3</c:v>
                </c:pt>
                <c:pt idx="54">
                  <c:v>9.9556196199603944E-3</c:v>
                </c:pt>
                <c:pt idx="55">
                  <c:v>1.7801482551924458E-2</c:v>
                </c:pt>
                <c:pt idx="56">
                  <c:v>3.1176698916564445E-2</c:v>
                </c:pt>
                <c:pt idx="57">
                  <c:v>5.3538294822170839E-2</c:v>
                </c:pt>
                <c:pt idx="58">
                  <c:v>9.0240402254154167E-2</c:v>
                </c:pt>
                <c:pt idx="59">
                  <c:v>0.14943462715506683</c:v>
                </c:pt>
                <c:pt idx="60">
                  <c:v>0.24333207214559793</c:v>
                </c:pt>
                <c:pt idx="61">
                  <c:v>0.38994579179545891</c:v>
                </c:pt>
                <c:pt idx="62">
                  <c:v>0.61546238341419812</c:v>
                </c:pt>
                <c:pt idx="63">
                  <c:v>0.95742626862501501</c:v>
                </c:pt>
                <c:pt idx="64">
                  <c:v>1.468960162871682</c:v>
                </c:pt>
                <c:pt idx="65">
                  <c:v>2.2242902424308442</c:v>
                </c:pt>
                <c:pt idx="66">
                  <c:v>3.325894327899515</c:v>
                </c:pt>
                <c:pt idx="67">
                  <c:v>4.9136453784194005</c:v>
                </c:pt>
                <c:pt idx="68">
                  <c:v>7.1763795952926808</c:v>
                </c:pt>
                <c:pt idx="69">
                  <c:v>10.366376610193853</c:v>
                </c:pt>
                <c:pt idx="70">
                  <c:v>14.817295696100659</c:v>
                </c:pt>
                <c:pt idx="71">
                  <c:v>20.966162335603514</c:v>
                </c:pt>
                <c:pt idx="72">
                  <c:v>29.380037382648286</c:v>
                </c:pt>
                <c:pt idx="73">
                  <c:v>40.788017131148472</c:v>
                </c:pt>
                <c:pt idx="74">
                  <c:v>56.119193550638045</c:v>
                </c:pt>
                <c:pt idx="75">
                  <c:v>76.547131132886634</c:v>
                </c:pt>
                <c:pt idx="76">
                  <c:v>103.54126467188782</c:v>
                </c:pt>
                <c:pt idx="77">
                  <c:v>138.92535673230961</c:v>
                </c:pt>
                <c:pt idx="78">
                  <c:v>184.94273032270993</c:v>
                </c:pt>
                <c:pt idx="79">
                  <c:v>244.32735636908887</c:v>
                </c:pt>
                <c:pt idx="80">
                  <c:v>320.37896228619343</c:v>
                </c:pt>
                <c:pt idx="81">
                  <c:v>417.03906738440406</c:v>
                </c:pt>
                <c:pt idx="82">
                  <c:v>538.9631781790456</c:v>
                </c:pt>
                <c:pt idx="83">
                  <c:v>691.58225106483849</c:v>
                </c:pt>
                <c:pt idx="84">
                  <c:v>881.14396567966355</c:v>
                </c:pt>
                <c:pt idx="85">
                  <c:v>1114.7214653686983</c:v>
                </c:pt>
                <c:pt idx="86">
                  <c:v>1400.1742895949953</c:v>
                </c:pt>
                <c:pt idx="87">
                  <c:v>1746.0437566269591</c:v>
                </c:pt>
                <c:pt idx="88">
                  <c:v>2161.3638537130764</c:v>
                </c:pt>
                <c:pt idx="89">
                  <c:v>2655.3698607324282</c:v>
                </c:pt>
                <c:pt idx="90">
                  <c:v>3237.0917943577456</c:v>
                </c:pt>
                <c:pt idx="91">
                  <c:v>3914.8296025122222</c:v>
                </c:pt>
                <c:pt idx="92">
                  <c:v>4695.5226562389744</c:v>
                </c:pt>
                <c:pt idx="93">
                  <c:v>5584.0471166875004</c:v>
                </c:pt>
                <c:pt idx="94">
                  <c:v>6582.4989806141566</c:v>
                </c:pt>
                <c:pt idx="95">
                  <c:v>7689.543526311295</c:v>
                </c:pt>
                <c:pt idx="96">
                  <c:v>8899.9269974260787</c:v>
                </c:pt>
                <c:pt idx="97">
                  <c:v>10204.246564873005</c:v>
                </c:pt>
                <c:pt idx="98">
                  <c:v>11589.054619293294</c:v>
                </c:pt>
                <c:pt idx="99">
                  <c:v>13037.332641075674</c:v>
                </c:pt>
                <c:pt idx="100">
                  <c:v>14529.314166642704</c:v>
                </c:pt>
                <c:pt idx="101">
                  <c:v>16043.57768813789</c:v>
                </c:pt>
                <c:pt idx="102">
                  <c:v>17558.283459609323</c:v>
                </c:pt>
                <c:pt idx="103">
                  <c:v>19052.405616309257</c:v>
                </c:pt>
                <c:pt idx="104">
                  <c:v>20506.818281046017</c:v>
                </c:pt>
                <c:pt idx="105">
                  <c:v>21905.128091339513</c:v>
                </c:pt>
                <c:pt idx="106">
                  <c:v>23234.195300292191</c:v>
                </c:pt>
                <c:pt idx="107">
                  <c:v>24484.337851156772</c:v>
                </c:pt>
                <c:pt idx="108">
                  <c:v>25649.255971047856</c:v>
                </c:pt>
                <c:pt idx="109">
                  <c:v>26725.742134124423</c:v>
                </c:pt>
                <c:pt idx="110">
                  <c:v>27713.251512356412</c:v>
                </c:pt>
                <c:pt idx="111">
                  <c:v>28613.404284763212</c:v>
                </c:pt>
                <c:pt idx="112">
                  <c:v>29429.478479548558</c:v>
                </c:pt>
                <c:pt idx="113">
                  <c:v>30165.9355100459</c:v>
                </c:pt>
                <c:pt idx="114">
                  <c:v>30828.004210979296</c:v>
                </c:pt>
                <c:pt idx="115">
                  <c:v>31421.335392710665</c:v>
                </c:pt>
                <c:pt idx="116">
                  <c:v>31951.72869889206</c:v>
                </c:pt>
                <c:pt idx="117">
                  <c:v>32424.926869893134</c:v>
                </c:pt>
                <c:pt idx="118">
                  <c:v>32846.468820205657</c:v>
                </c:pt>
                <c:pt idx="119">
                  <c:v>33221.591470254985</c:v>
                </c:pt>
                <c:pt idx="120">
                  <c:v>33555.17028880358</c:v>
                </c:pt>
                <c:pt idx="121">
                  <c:v>33851.689387882034</c:v>
                </c:pt>
                <c:pt idx="122">
                  <c:v>34115.233316101185</c:v>
                </c:pt>
                <c:pt idx="123">
                  <c:v>34349.494116947433</c:v>
                </c:pt>
                <c:pt idx="124">
                  <c:v>34557.788575519509</c:v>
                </c:pt>
                <c:pt idx="125">
                  <c:v>34743.081776481857</c:v>
                </c:pt>
                <c:pt idx="126">
                  <c:v>34908.014101758337</c:v>
                </c:pt>
                <c:pt idx="127">
                  <c:v>35054.929607424463</c:v>
                </c:pt>
                <c:pt idx="128">
                  <c:v>35185.904352798847</c:v>
                </c:pt>
                <c:pt idx="129">
                  <c:v>35302.773736460935</c:v>
                </c:pt>
                <c:pt idx="130">
                  <c:v>35407.158251214692</c:v>
                </c:pt>
                <c:pt idx="131">
                  <c:v>35500.487328563184</c:v>
                </c:pt>
                <c:pt idx="132">
                  <c:v>35584.021125511739</c:v>
                </c:pt>
                <c:pt idx="133">
                  <c:v>35658.870231069603</c:v>
                </c:pt>
                <c:pt idx="134">
                  <c:v>35726.013351660105</c:v>
                </c:pt>
                <c:pt idx="135">
                  <c:v>35786.313085477093</c:v>
                </c:pt>
                <c:pt idx="136">
                  <c:v>35840.52992454372</c:v>
                </c:pt>
                <c:pt idx="137">
                  <c:v>35889.334636637948</c:v>
                </c:pt>
                <c:pt idx="138">
                  <c:v>35933.319182234634</c:v>
                </c:pt>
                <c:pt idx="139">
                  <c:v>35973.00631785806</c:v>
                </c:pt>
                <c:pt idx="140">
                  <c:v>36008.85802926754</c:v>
                </c:pt>
                <c:pt idx="141">
                  <c:v>36041.282927582324</c:v>
                </c:pt>
                <c:pt idx="142">
                  <c:v>36070.642729995008</c:v>
                </c:pt>
                <c:pt idx="143">
                  <c:v>36097.257934995636</c:v>
                </c:pt>
                <c:pt idx="144">
                  <c:v>36121.412790564551</c:v>
                </c:pt>
                <c:pt idx="145">
                  <c:v>36143.359642916337</c:v>
                </c:pt>
                <c:pt idx="146">
                  <c:v>36163.322743296238</c:v>
                </c:pt>
                <c:pt idx="147">
                  <c:v>36181.501581117824</c:v>
                </c:pt>
                <c:pt idx="148">
                  <c:v>36198.073803418192</c:v>
                </c:pt>
                <c:pt idx="149">
                  <c:v>36213.197773168475</c:v>
                </c:pt>
                <c:pt idx="150">
                  <c:v>36227.014812374575</c:v>
                </c:pt>
                <c:pt idx="151">
                  <c:v>36239.651170060984</c:v>
                </c:pt>
                <c:pt idx="152">
                  <c:v>36251.219750108838</c:v>
                </c:pt>
                <c:pt idx="153">
                  <c:v>36261.821629397862</c:v>
                </c:pt>
                <c:pt idx="154">
                  <c:v>36271.547392793582</c:v>
                </c:pt>
                <c:pt idx="155">
                  <c:v>36280.478308063706</c:v>
                </c:pt>
                <c:pt idx="156">
                  <c:v>36288.687360830649</c:v>
                </c:pt>
                <c:pt idx="157">
                  <c:v>36296.240167059994</c:v>
                </c:pt>
                <c:pt idx="158">
                  <c:v>36303.195778319554</c:v>
                </c:pt>
                <c:pt idx="159">
                  <c:v>36309.607393085535</c:v>
                </c:pt>
                <c:pt idx="160">
                  <c:v>36315.522985654585</c:v>
                </c:pt>
                <c:pt idx="161">
                  <c:v>36320.985862746893</c:v>
                </c:pt>
                <c:pt idx="162">
                  <c:v>36326.035156591104</c:v>
                </c:pt>
                <c:pt idx="163">
                  <c:v>36330.706262170221</c:v>
                </c:pt>
                <c:pt idx="164">
                  <c:v>36335.03122532869</c:v>
                </c:pt>
                <c:pt idx="165">
                  <c:v>36339.039087603247</c:v>
                </c:pt>
                <c:pt idx="166">
                  <c:v>36342.756192903456</c:v>
                </c:pt>
                <c:pt idx="167">
                  <c:v>36346.206460525544</c:v>
                </c:pt>
                <c:pt idx="168">
                  <c:v>36349.411628439491</c:v>
                </c:pt>
                <c:pt idx="169">
                  <c:v>36352.391470286078</c:v>
                </c:pt>
                <c:pt idx="170">
                  <c:v>36355.163989121189</c:v>
                </c:pt>
                <c:pt idx="171">
                  <c:v>36357.745590558181</c:v>
                </c:pt>
                <c:pt idx="172">
                  <c:v>36360.151237646176</c:v>
                </c:pt>
                <c:pt idx="173">
                  <c:v>36362.394589545467</c:v>
                </c:pt>
                <c:pt idx="174">
                  <c:v>36364.488125808013</c:v>
                </c:pt>
                <c:pt idx="175">
                  <c:v>36366.443257859013</c:v>
                </c:pt>
                <c:pt idx="176">
                  <c:v>36368.270429092394</c:v>
                </c:pt>
                <c:pt idx="177">
                  <c:v>36369.979204823911</c:v>
                </c:pt>
                <c:pt idx="178">
                  <c:v>36371.578353199613</c:v>
                </c:pt>
                <c:pt idx="179">
                  <c:v>36373.075918036913</c:v>
                </c:pt>
                <c:pt idx="180">
                  <c:v>36374.479284459012</c:v>
                </c:pt>
                <c:pt idx="181">
                  <c:v>36375.795238085455</c:v>
                </c:pt>
                <c:pt idx="182">
                  <c:v>36377.030018461599</c:v>
                </c:pt>
                <c:pt idx="183">
                  <c:v>36378.189367322811</c:v>
                </c:pt>
                <c:pt idx="184">
                  <c:v>36379.278572234543</c:v>
                </c:pt>
                <c:pt idx="185">
                  <c:v>36380.302506081047</c:v>
                </c:pt>
                <c:pt idx="186">
                  <c:v>36381.265662828075</c:v>
                </c:pt>
                <c:pt idx="187">
                  <c:v>36382.172189936755</c:v>
                </c:pt>
                <c:pt idx="188">
                  <c:v>36383.025917766194</c:v>
                </c:pt>
                <c:pt idx="189">
                  <c:v>36383.83038626545</c:v>
                </c:pt>
                <c:pt idx="190">
                  <c:v>36384.588869223313</c:v>
                </c:pt>
                <c:pt idx="191">
                  <c:v>36385.304396317202</c:v>
                </c:pt>
                <c:pt idx="192">
                  <c:v>36385.979773174739</c:v>
                </c:pt>
                <c:pt idx="193">
                  <c:v>36386.617599643061</c:v>
                </c:pt>
                <c:pt idx="194">
                  <c:v>36387.220286435375</c:v>
                </c:pt>
                <c:pt idx="195">
                  <c:v>36387.790070312825</c:v>
                </c:pt>
                <c:pt idx="196">
                  <c:v>36388.32902793878</c:v>
                </c:pt>
                <c:pt idx="197">
                  <c:v>36388.839088531218</c:v>
                </c:pt>
                <c:pt idx="198">
                  <c:v>36389.322045426743</c:v>
                </c:pt>
                <c:pt idx="199">
                  <c:v>36389.779566653175</c:v>
                </c:pt>
                <c:pt idx="200">
                  <c:v>36390.213204609776</c:v>
                </c:pt>
                <c:pt idx="201">
                  <c:v>36390.624404927476</c:v>
                </c:pt>
                <c:pt idx="202">
                  <c:v>36391.014514591669</c:v>
                </c:pt>
                <c:pt idx="203">
                  <c:v>36391.38478938926</c:v>
                </c:pt>
                <c:pt idx="204">
                  <c:v>36391.736400742426</c:v>
                </c:pt>
                <c:pt idx="205">
                  <c:v>36392.070441983175</c:v>
                </c:pt>
                <c:pt idx="206">
                  <c:v>36392.387934119339</c:v>
                </c:pt>
                <c:pt idx="207">
                  <c:v>36392.689831132993</c:v>
                </c:pt>
                <c:pt idx="208">
                  <c:v>36392.977024857828</c:v>
                </c:pt>
                <c:pt idx="209">
                  <c:v>36393.250349466791</c:v>
                </c:pt>
                <c:pt idx="210">
                  <c:v>36393.510585605734</c:v>
                </c:pt>
                <c:pt idx="211">
                  <c:v>36393.758464203274</c:v>
                </c:pt>
                <c:pt idx="212">
                  <c:v>36393.994669984204</c:v>
                </c:pt>
                <c:pt idx="213">
                  <c:v>36394.219844710584</c:v>
                </c:pt>
                <c:pt idx="214">
                  <c:v>36394.434590175231</c:v>
                </c:pt>
                <c:pt idx="215">
                  <c:v>36394.639470965099</c:v>
                </c:pt>
                <c:pt idx="216">
                  <c:v>36394.835017018333</c:v>
                </c:pt>
                <c:pt idx="217">
                  <c:v>36395.021725984603</c:v>
                </c:pt>
                <c:pt idx="218">
                  <c:v>36395.200065414836</c:v>
                </c:pt>
                <c:pt idx="219">
                  <c:v>36395.370474782314</c:v>
                </c:pt>
                <c:pt idx="220">
                  <c:v>36395.533367360054</c:v>
                </c:pt>
                <c:pt idx="221">
                  <c:v>36395.689131957624</c:v>
                </c:pt>
                <c:pt idx="222">
                  <c:v>36395.838134532802</c:v>
                </c:pt>
                <c:pt idx="223">
                  <c:v>36395.980719686493</c:v>
                </c:pt>
                <c:pt idx="224">
                  <c:v>36396.117212050602</c:v>
                </c:pt>
                <c:pt idx="225">
                  <c:v>36396.247917576795</c:v>
                </c:pt>
                <c:pt idx="226">
                  <c:v>36396.373124734026</c:v>
                </c:pt>
                <c:pt idx="227">
                  <c:v>36396.493105621572</c:v>
                </c:pt>
                <c:pt idx="228">
                  <c:v>36396.60811700562</c:v>
                </c:pt>
              </c:numCache>
            </c:numRef>
          </c:yVal>
          <c:smooth val="0"/>
        </c:ser>
        <c:ser>
          <c:idx val="1"/>
          <c:order val="1"/>
          <c:tx>
            <c:v>R(T)</c:v>
          </c:tx>
          <c:spPr>
            <a:ln w="31750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Sheet2!$A$2:$A$230</c:f>
              <c:numCache>
                <c:formatCode>General</c:formatCode>
                <c:ptCount val="22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</c:numCache>
            </c:numRef>
          </c:xVal>
          <c:yVal>
            <c:numRef>
              <c:f>Sheet2!$H$2:$H$229</c:f>
              <c:numCache>
                <c:formatCode>General</c:formatCode>
                <c:ptCount val="228"/>
                <c:pt idx="0">
                  <c:v>-92883.488372093008</c:v>
                </c:pt>
                <c:pt idx="1">
                  <c:v>-92017.441860465115</c:v>
                </c:pt>
                <c:pt idx="2">
                  <c:v>-90934.883720930666</c:v>
                </c:pt>
                <c:pt idx="3">
                  <c:v>-89852.325581395387</c:v>
                </c:pt>
                <c:pt idx="4">
                  <c:v>-88769.767441860371</c:v>
                </c:pt>
                <c:pt idx="5">
                  <c:v>-87687.209302325573</c:v>
                </c:pt>
                <c:pt idx="6">
                  <c:v>-86604.651162791313</c:v>
                </c:pt>
                <c:pt idx="7">
                  <c:v>-85522.093023255817</c:v>
                </c:pt>
                <c:pt idx="8">
                  <c:v>-84439.534883720567</c:v>
                </c:pt>
                <c:pt idx="9">
                  <c:v>-83356.976744186046</c:v>
                </c:pt>
                <c:pt idx="10">
                  <c:v>-82274.418604651175</c:v>
                </c:pt>
                <c:pt idx="11">
                  <c:v>-81191.860465116275</c:v>
                </c:pt>
                <c:pt idx="12">
                  <c:v>-80109.302325581404</c:v>
                </c:pt>
                <c:pt idx="13">
                  <c:v>-79026.744186046519</c:v>
                </c:pt>
                <c:pt idx="14">
                  <c:v>-77944.186046511633</c:v>
                </c:pt>
                <c:pt idx="15">
                  <c:v>-76861.627906976762</c:v>
                </c:pt>
                <c:pt idx="16">
                  <c:v>-75779.069767442023</c:v>
                </c:pt>
                <c:pt idx="17">
                  <c:v>-74696.511627906992</c:v>
                </c:pt>
                <c:pt idx="18">
                  <c:v>-73613.953488372048</c:v>
                </c:pt>
                <c:pt idx="19">
                  <c:v>-72531.395348837425</c:v>
                </c:pt>
                <c:pt idx="20">
                  <c:v>-71448.837209302248</c:v>
                </c:pt>
                <c:pt idx="21">
                  <c:v>-70366.27906976745</c:v>
                </c:pt>
                <c:pt idx="22">
                  <c:v>-69283.720930232448</c:v>
                </c:pt>
                <c:pt idx="23">
                  <c:v>-68201.162790697694</c:v>
                </c:pt>
                <c:pt idx="24">
                  <c:v>-67118.604651162779</c:v>
                </c:pt>
                <c:pt idx="25">
                  <c:v>-66036.046511627384</c:v>
                </c:pt>
                <c:pt idx="26">
                  <c:v>-64953.488372093198</c:v>
                </c:pt>
                <c:pt idx="27">
                  <c:v>-63870.930232558203</c:v>
                </c:pt>
                <c:pt idx="28">
                  <c:v>-62788.372093023259</c:v>
                </c:pt>
                <c:pt idx="29">
                  <c:v>-61705.813953488556</c:v>
                </c:pt>
                <c:pt idx="30">
                  <c:v>-60623.255813953489</c:v>
                </c:pt>
                <c:pt idx="31">
                  <c:v>-59540.697674418596</c:v>
                </c:pt>
                <c:pt idx="32">
                  <c:v>-58458.139534883725</c:v>
                </c:pt>
                <c:pt idx="33">
                  <c:v>-57375.581395349043</c:v>
                </c:pt>
                <c:pt idx="34">
                  <c:v>-56293.023255813954</c:v>
                </c:pt>
                <c:pt idx="35">
                  <c:v>-55210.465116279083</c:v>
                </c:pt>
                <c:pt idx="36">
                  <c:v>-54127.906976744212</c:v>
                </c:pt>
                <c:pt idx="37">
                  <c:v>-53045.348837209567</c:v>
                </c:pt>
                <c:pt idx="38">
                  <c:v>-51962.79069767442</c:v>
                </c:pt>
                <c:pt idx="39">
                  <c:v>-50880.232558139542</c:v>
                </c:pt>
                <c:pt idx="40">
                  <c:v>-49797.674418604656</c:v>
                </c:pt>
                <c:pt idx="41">
                  <c:v>-48715.116279069793</c:v>
                </c:pt>
                <c:pt idx="42">
                  <c:v>-47632.558139534893</c:v>
                </c:pt>
                <c:pt idx="43">
                  <c:v>-46550.000000000007</c:v>
                </c:pt>
                <c:pt idx="44">
                  <c:v>-45467.441860465122</c:v>
                </c:pt>
                <c:pt idx="45">
                  <c:v>-44384.883720930186</c:v>
                </c:pt>
                <c:pt idx="46">
                  <c:v>-43302.325581395351</c:v>
                </c:pt>
                <c:pt idx="47">
                  <c:v>-42219.767441860167</c:v>
                </c:pt>
                <c:pt idx="48">
                  <c:v>-41137.209302325587</c:v>
                </c:pt>
                <c:pt idx="49">
                  <c:v>-40054.651162790586</c:v>
                </c:pt>
                <c:pt idx="50">
                  <c:v>-38972.093023255671</c:v>
                </c:pt>
                <c:pt idx="51">
                  <c:v>-37889.534883720939</c:v>
                </c:pt>
                <c:pt idx="52">
                  <c:v>-36806.976744186046</c:v>
                </c:pt>
                <c:pt idx="53">
                  <c:v>-35724.418604651168</c:v>
                </c:pt>
                <c:pt idx="54">
                  <c:v>-34641.860465116275</c:v>
                </c:pt>
                <c:pt idx="55">
                  <c:v>-33559.302325581404</c:v>
                </c:pt>
                <c:pt idx="56">
                  <c:v>-32476.744186046515</c:v>
                </c:pt>
                <c:pt idx="57">
                  <c:v>-31394.186046511637</c:v>
                </c:pt>
                <c:pt idx="58">
                  <c:v>-30311.627906976639</c:v>
                </c:pt>
                <c:pt idx="59">
                  <c:v>-29229.069767441852</c:v>
                </c:pt>
                <c:pt idx="60">
                  <c:v>-28146.511627906861</c:v>
                </c:pt>
                <c:pt idx="61">
                  <c:v>-27063.953488372099</c:v>
                </c:pt>
                <c:pt idx="62">
                  <c:v>-25981.395348837093</c:v>
                </c:pt>
                <c:pt idx="63">
                  <c:v>-24898.837209302292</c:v>
                </c:pt>
                <c:pt idx="64">
                  <c:v>-23816.279069767443</c:v>
                </c:pt>
                <c:pt idx="65">
                  <c:v>-22733.720930232557</c:v>
                </c:pt>
                <c:pt idx="66">
                  <c:v>-21651.162790697679</c:v>
                </c:pt>
                <c:pt idx="67">
                  <c:v>-20568.604651162797</c:v>
                </c:pt>
                <c:pt idx="68">
                  <c:v>-19486.046511627908</c:v>
                </c:pt>
                <c:pt idx="69">
                  <c:v>-18403.488372093107</c:v>
                </c:pt>
                <c:pt idx="70">
                  <c:v>-17320.930232558116</c:v>
                </c:pt>
                <c:pt idx="71">
                  <c:v>-16238.372093023208</c:v>
                </c:pt>
                <c:pt idx="72">
                  <c:v>-15155.813953488319</c:v>
                </c:pt>
                <c:pt idx="73">
                  <c:v>-14073.255813953447</c:v>
                </c:pt>
                <c:pt idx="74">
                  <c:v>-12990.697674418605</c:v>
                </c:pt>
                <c:pt idx="75">
                  <c:v>-11908.139534883727</c:v>
                </c:pt>
                <c:pt idx="76">
                  <c:v>-10825.581395348829</c:v>
                </c:pt>
                <c:pt idx="77">
                  <c:v>-9743.0232558140015</c:v>
                </c:pt>
                <c:pt idx="78">
                  <c:v>-8660.465116279016</c:v>
                </c:pt>
                <c:pt idx="79">
                  <c:v>-7577.9069767441915</c:v>
                </c:pt>
                <c:pt idx="80">
                  <c:v>-6495.3488372093025</c:v>
                </c:pt>
                <c:pt idx="81">
                  <c:v>-5412.7906976744225</c:v>
                </c:pt>
                <c:pt idx="82">
                  <c:v>-4330.2325581395335</c:v>
                </c:pt>
                <c:pt idx="83">
                  <c:v>-3247.6744186046567</c:v>
                </c:pt>
                <c:pt idx="84">
                  <c:v>-2165.1162790697581</c:v>
                </c:pt>
                <c:pt idx="85">
                  <c:v>-1082.5581395348847</c:v>
                </c:pt>
                <c:pt idx="86">
                  <c:v>0</c:v>
                </c:pt>
                <c:pt idx="87">
                  <c:v>1082.5581395348731</c:v>
                </c:pt>
                <c:pt idx="88">
                  <c:v>2165.1162790697581</c:v>
                </c:pt>
                <c:pt idx="89">
                  <c:v>3247.6744186046453</c:v>
                </c:pt>
                <c:pt idx="90">
                  <c:v>4330.2325581395235</c:v>
                </c:pt>
                <c:pt idx="91">
                  <c:v>5412.7906976744125</c:v>
                </c:pt>
                <c:pt idx="92">
                  <c:v>6495.3488372092907</c:v>
                </c:pt>
                <c:pt idx="93">
                  <c:v>7577.9069767441806</c:v>
                </c:pt>
                <c:pt idx="94">
                  <c:v>8660.4651162790014</c:v>
                </c:pt>
                <c:pt idx="95">
                  <c:v>9743.0232558139905</c:v>
                </c:pt>
                <c:pt idx="96">
                  <c:v>10825.581395348827</c:v>
                </c:pt>
                <c:pt idx="97">
                  <c:v>11908.139534883709</c:v>
                </c:pt>
                <c:pt idx="98">
                  <c:v>12990.697674418589</c:v>
                </c:pt>
                <c:pt idx="99">
                  <c:v>14073.255813953436</c:v>
                </c:pt>
                <c:pt idx="100">
                  <c:v>15155.813953488305</c:v>
                </c:pt>
                <c:pt idx="101">
                  <c:v>16238.372093023199</c:v>
                </c:pt>
                <c:pt idx="102">
                  <c:v>17320.930232558116</c:v>
                </c:pt>
                <c:pt idx="103">
                  <c:v>18403.488372093092</c:v>
                </c:pt>
                <c:pt idx="104">
                  <c:v>19486.046511627901</c:v>
                </c:pt>
                <c:pt idx="105">
                  <c:v>20568.604651162786</c:v>
                </c:pt>
                <c:pt idx="106">
                  <c:v>21651.162790697665</c:v>
                </c:pt>
                <c:pt idx="107">
                  <c:v>22733.720930232554</c:v>
                </c:pt>
                <c:pt idx="108">
                  <c:v>23816.279069767432</c:v>
                </c:pt>
                <c:pt idx="109">
                  <c:v>24898.837209302292</c:v>
                </c:pt>
                <c:pt idx="110">
                  <c:v>25981.395348837083</c:v>
                </c:pt>
                <c:pt idx="111">
                  <c:v>27063.953488372088</c:v>
                </c:pt>
                <c:pt idx="112">
                  <c:v>28146.511627906853</c:v>
                </c:pt>
                <c:pt idx="113">
                  <c:v>29229.069767441852</c:v>
                </c:pt>
                <c:pt idx="114">
                  <c:v>30311.627906976631</c:v>
                </c:pt>
                <c:pt idx="115">
                  <c:v>31394.186046511622</c:v>
                </c:pt>
                <c:pt idx="116">
                  <c:v>32476.744186046501</c:v>
                </c:pt>
                <c:pt idx="117">
                  <c:v>33559.302325581375</c:v>
                </c:pt>
                <c:pt idx="118">
                  <c:v>34641.860465116224</c:v>
                </c:pt>
                <c:pt idx="119">
                  <c:v>35724.41860465116</c:v>
                </c:pt>
                <c:pt idx="120">
                  <c:v>36806.976744186039</c:v>
                </c:pt>
                <c:pt idx="121">
                  <c:v>37889.534883720931</c:v>
                </c:pt>
                <c:pt idx="122">
                  <c:v>38972.093023255657</c:v>
                </c:pt>
                <c:pt idx="123">
                  <c:v>40054.651162790586</c:v>
                </c:pt>
                <c:pt idx="124">
                  <c:v>41137.209302325573</c:v>
                </c:pt>
                <c:pt idx="125">
                  <c:v>42219.767441860153</c:v>
                </c:pt>
                <c:pt idx="126">
                  <c:v>43302.325581395336</c:v>
                </c:pt>
                <c:pt idx="127">
                  <c:v>44384.883720930186</c:v>
                </c:pt>
                <c:pt idx="128">
                  <c:v>45467.441860465107</c:v>
                </c:pt>
                <c:pt idx="129">
                  <c:v>46550</c:v>
                </c:pt>
                <c:pt idx="130">
                  <c:v>47632.558139534893</c:v>
                </c:pt>
                <c:pt idx="131">
                  <c:v>48715.116279069793</c:v>
                </c:pt>
                <c:pt idx="132">
                  <c:v>49797.674418604634</c:v>
                </c:pt>
                <c:pt idx="133">
                  <c:v>50880.232558139542</c:v>
                </c:pt>
                <c:pt idx="134">
                  <c:v>51962.790697674405</c:v>
                </c:pt>
                <c:pt idx="135">
                  <c:v>53045.348837209553</c:v>
                </c:pt>
                <c:pt idx="136">
                  <c:v>54127.906976744212</c:v>
                </c:pt>
                <c:pt idx="137">
                  <c:v>55210.465116279069</c:v>
                </c:pt>
                <c:pt idx="138">
                  <c:v>56293.023255813925</c:v>
                </c:pt>
                <c:pt idx="139">
                  <c:v>57375.581395349029</c:v>
                </c:pt>
                <c:pt idx="140">
                  <c:v>58458.139534883674</c:v>
                </c:pt>
                <c:pt idx="141">
                  <c:v>59540.697674418596</c:v>
                </c:pt>
                <c:pt idx="142">
                  <c:v>60623.255813953481</c:v>
                </c:pt>
                <c:pt idx="143">
                  <c:v>61705.813953488549</c:v>
                </c:pt>
                <c:pt idx="144">
                  <c:v>62788.372093023245</c:v>
                </c:pt>
                <c:pt idx="145">
                  <c:v>63870.930232558203</c:v>
                </c:pt>
                <c:pt idx="146">
                  <c:v>64953.488372093176</c:v>
                </c:pt>
                <c:pt idx="147">
                  <c:v>66036.046511627384</c:v>
                </c:pt>
                <c:pt idx="148">
                  <c:v>67118.604651162779</c:v>
                </c:pt>
                <c:pt idx="149">
                  <c:v>68201.162790697694</c:v>
                </c:pt>
                <c:pt idx="150">
                  <c:v>69283.720930232448</c:v>
                </c:pt>
                <c:pt idx="151">
                  <c:v>70366.279069767435</c:v>
                </c:pt>
                <c:pt idx="152">
                  <c:v>71448.837209302248</c:v>
                </c:pt>
                <c:pt idx="153">
                  <c:v>72531.395348837425</c:v>
                </c:pt>
                <c:pt idx="154">
                  <c:v>73613.953488372048</c:v>
                </c:pt>
                <c:pt idx="155">
                  <c:v>74696.511627906977</c:v>
                </c:pt>
                <c:pt idx="156">
                  <c:v>75779.069767442023</c:v>
                </c:pt>
                <c:pt idx="157">
                  <c:v>76861.627906976762</c:v>
                </c:pt>
                <c:pt idx="158">
                  <c:v>77944.186046511633</c:v>
                </c:pt>
                <c:pt idx="159">
                  <c:v>79026.744186046388</c:v>
                </c:pt>
                <c:pt idx="160">
                  <c:v>80109.302325581404</c:v>
                </c:pt>
                <c:pt idx="161">
                  <c:v>81191.860465116275</c:v>
                </c:pt>
                <c:pt idx="162">
                  <c:v>82274.41860465116</c:v>
                </c:pt>
                <c:pt idx="163">
                  <c:v>83356.976744186046</c:v>
                </c:pt>
                <c:pt idx="164">
                  <c:v>84439.534883720538</c:v>
                </c:pt>
                <c:pt idx="165">
                  <c:v>85522.093023255817</c:v>
                </c:pt>
                <c:pt idx="166">
                  <c:v>86604.651162791284</c:v>
                </c:pt>
                <c:pt idx="167">
                  <c:v>87687.209302325573</c:v>
                </c:pt>
                <c:pt idx="168">
                  <c:v>88769.767441860371</c:v>
                </c:pt>
                <c:pt idx="169">
                  <c:v>89852.325581395387</c:v>
                </c:pt>
                <c:pt idx="170">
                  <c:v>90934.883720930651</c:v>
                </c:pt>
                <c:pt idx="171">
                  <c:v>92017.4418604651</c:v>
                </c:pt>
                <c:pt idx="172">
                  <c:v>93100</c:v>
                </c:pt>
                <c:pt idx="173">
                  <c:v>94182.558139534885</c:v>
                </c:pt>
                <c:pt idx="174">
                  <c:v>95265.116279069145</c:v>
                </c:pt>
                <c:pt idx="175">
                  <c:v>96347.674418605209</c:v>
                </c:pt>
                <c:pt idx="176">
                  <c:v>97430.232558139338</c:v>
                </c:pt>
                <c:pt idx="177">
                  <c:v>98512.790697674398</c:v>
                </c:pt>
                <c:pt idx="178">
                  <c:v>99595.348837208978</c:v>
                </c:pt>
                <c:pt idx="179">
                  <c:v>100677.90697674417</c:v>
                </c:pt>
                <c:pt idx="180">
                  <c:v>101760.46511627907</c:v>
                </c:pt>
                <c:pt idx="181">
                  <c:v>102843.02325581394</c:v>
                </c:pt>
                <c:pt idx="182">
                  <c:v>103925.58139534885</c:v>
                </c:pt>
                <c:pt idx="183">
                  <c:v>105008.13953488372</c:v>
                </c:pt>
                <c:pt idx="184">
                  <c:v>106090.6976744186</c:v>
                </c:pt>
                <c:pt idx="185">
                  <c:v>107173.25581395347</c:v>
                </c:pt>
                <c:pt idx="186">
                  <c:v>108255.81395348835</c:v>
                </c:pt>
                <c:pt idx="187">
                  <c:v>109338.37209302324</c:v>
                </c:pt>
                <c:pt idx="188">
                  <c:v>110420.93023255814</c:v>
                </c:pt>
                <c:pt idx="189">
                  <c:v>111503.48837209301</c:v>
                </c:pt>
                <c:pt idx="190">
                  <c:v>112586.04651162738</c:v>
                </c:pt>
                <c:pt idx="191">
                  <c:v>113668.60465116274</c:v>
                </c:pt>
                <c:pt idx="192">
                  <c:v>114751.16279069766</c:v>
                </c:pt>
                <c:pt idx="193">
                  <c:v>115833.72093023254</c:v>
                </c:pt>
                <c:pt idx="194">
                  <c:v>116916.27906976742</c:v>
                </c:pt>
                <c:pt idx="195">
                  <c:v>117998.83720930231</c:v>
                </c:pt>
                <c:pt idx="196">
                  <c:v>119081.39534883742</c:v>
                </c:pt>
                <c:pt idx="197">
                  <c:v>120163.95348837199</c:v>
                </c:pt>
                <c:pt idx="198">
                  <c:v>121246.51162790698</c:v>
                </c:pt>
                <c:pt idx="199">
                  <c:v>122329.06976744202</c:v>
                </c:pt>
                <c:pt idx="200">
                  <c:v>123411.62790697673</c:v>
                </c:pt>
                <c:pt idx="201">
                  <c:v>124494.1860465116</c:v>
                </c:pt>
                <c:pt idx="202">
                  <c:v>125576.74418604639</c:v>
                </c:pt>
                <c:pt idx="203">
                  <c:v>126659.3023255814</c:v>
                </c:pt>
                <c:pt idx="204">
                  <c:v>127741.86046511628</c:v>
                </c:pt>
                <c:pt idx="205">
                  <c:v>128824.41860465116</c:v>
                </c:pt>
                <c:pt idx="206">
                  <c:v>129906.97674418606</c:v>
                </c:pt>
                <c:pt idx="207">
                  <c:v>130989.53488372061</c:v>
                </c:pt>
                <c:pt idx="208">
                  <c:v>132072.09302325582</c:v>
                </c:pt>
                <c:pt idx="209">
                  <c:v>133154.65116278996</c:v>
                </c:pt>
                <c:pt idx="210">
                  <c:v>134237.20930232556</c:v>
                </c:pt>
                <c:pt idx="211">
                  <c:v>135319.76744186127</c:v>
                </c:pt>
                <c:pt idx="212">
                  <c:v>136402.32558139475</c:v>
                </c:pt>
                <c:pt idx="213">
                  <c:v>137484.88372093023</c:v>
                </c:pt>
                <c:pt idx="214">
                  <c:v>138567.44186046513</c:v>
                </c:pt>
                <c:pt idx="215">
                  <c:v>139650</c:v>
                </c:pt>
                <c:pt idx="216">
                  <c:v>140732.55813953478</c:v>
                </c:pt>
                <c:pt idx="217">
                  <c:v>141815.11627907032</c:v>
                </c:pt>
                <c:pt idx="218">
                  <c:v>142897.67441860409</c:v>
                </c:pt>
                <c:pt idx="219">
                  <c:v>143980.23255813951</c:v>
                </c:pt>
                <c:pt idx="220">
                  <c:v>145062.79069767398</c:v>
                </c:pt>
                <c:pt idx="221">
                  <c:v>146145.34883720928</c:v>
                </c:pt>
                <c:pt idx="222">
                  <c:v>147227.90697674398</c:v>
                </c:pt>
                <c:pt idx="223">
                  <c:v>148310.46511627868</c:v>
                </c:pt>
                <c:pt idx="224">
                  <c:v>149393.02325581401</c:v>
                </c:pt>
                <c:pt idx="225">
                  <c:v>150475.58139534868</c:v>
                </c:pt>
                <c:pt idx="226">
                  <c:v>151558.1395348837</c:v>
                </c:pt>
                <c:pt idx="227">
                  <c:v>152640.69767441924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64949968"/>
        <c:axId val="-464951600"/>
      </c:scatterChart>
      <c:valAx>
        <c:axId val="-464949968"/>
        <c:scaling>
          <c:orientation val="minMax"/>
          <c:max val="6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</a:t>
                </a:r>
              </a:p>
            </c:rich>
          </c:tx>
          <c:layout>
            <c:manualLayout>
              <c:xMode val="edge"/>
              <c:yMode val="edge"/>
              <c:x val="0.53297331583552054"/>
              <c:y val="0.85798228346456695"/>
            </c:manualLayout>
          </c:layout>
          <c:overlay val="0"/>
        </c:title>
        <c:numFmt formatCode="General" sourceLinked="1"/>
        <c:majorTickMark val="in"/>
        <c:minorTickMark val="in"/>
        <c:tickLblPos val="none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464951600"/>
        <c:crosses val="autoZero"/>
        <c:crossBetween val="midCat"/>
        <c:majorUnit val="50"/>
        <c:minorUnit val="25"/>
      </c:valAx>
      <c:valAx>
        <c:axId val="-464951600"/>
        <c:scaling>
          <c:orientation val="minMax"/>
          <c:max val="40000"/>
          <c:min val="0"/>
        </c:scaling>
        <c:delete val="0"/>
        <c:axPos val="l"/>
        <c:numFmt formatCode="General" sourceLinked="1"/>
        <c:majorTickMark val="in"/>
        <c:minorTickMark val="in"/>
        <c:tickLblPos val="none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464949968"/>
        <c:crosses val="autoZero"/>
        <c:crossBetween val="midCat"/>
        <c:majorUnit val="5000"/>
        <c:minorUnit val="2500"/>
      </c:valAx>
      <c:spPr>
        <a:ln w="3175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1.6431335913519335E-2"/>
          <c:y val="9.8690288713910765E-2"/>
          <c:w val="0.16956955380577429"/>
          <c:h val="0.2569925634295723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0.wmf"/><Relationship Id="rId1" Type="http://schemas.openxmlformats.org/officeDocument/2006/relationships/image" Target="../media/image106.wmf"/><Relationship Id="rId4" Type="http://schemas.openxmlformats.org/officeDocument/2006/relationships/image" Target="../media/image10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18" Type="http://schemas.openxmlformats.org/officeDocument/2006/relationships/image" Target="../media/image14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12" Type="http://schemas.openxmlformats.org/officeDocument/2006/relationships/image" Target="../media/image134.wmf"/><Relationship Id="rId17" Type="http://schemas.openxmlformats.org/officeDocument/2006/relationships/image" Target="../media/image139.wmf"/><Relationship Id="rId2" Type="http://schemas.openxmlformats.org/officeDocument/2006/relationships/image" Target="../media/image124.wmf"/><Relationship Id="rId16" Type="http://schemas.openxmlformats.org/officeDocument/2006/relationships/image" Target="../media/image138.wmf"/><Relationship Id="rId20" Type="http://schemas.openxmlformats.org/officeDocument/2006/relationships/image" Target="../media/image142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5" Type="http://schemas.openxmlformats.org/officeDocument/2006/relationships/image" Target="../media/image137.wmf"/><Relationship Id="rId10" Type="http://schemas.openxmlformats.org/officeDocument/2006/relationships/image" Target="../media/image132.wmf"/><Relationship Id="rId19" Type="http://schemas.openxmlformats.org/officeDocument/2006/relationships/image" Target="../media/image141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Relationship Id="rId14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0.11109</cdr:x>
      <cdr:y>0.12186</cdr:y>
    </cdr:from>
    <cdr:to>
      <cdr:x>0.64326</cdr:x>
      <cdr:y>0.79823</cdr:y>
    </cdr:to>
    <cdr:grpSp>
      <cdr:nvGrpSpPr>
        <cdr:cNvPr id="6" name="Group 5"/>
        <cdr:cNvGrpSpPr/>
      </cdr:nvGrpSpPr>
      <cdr:grpSpPr>
        <a:xfrm xmlns:a="http://schemas.openxmlformats.org/drawingml/2006/main">
          <a:off x="973482" y="436429"/>
          <a:ext cx="4663405" cy="2422352"/>
          <a:chOff x="973482" y="436429"/>
          <a:chExt cx="4663405" cy="2422353"/>
        </a:xfrm>
      </cdr:grpSpPr>
      <cdr:cxnSp macro="">
        <cdr:nvCxnSpPr>
          <cdr:cNvPr id="2" name="Straight Connector 1"/>
          <cdr:cNvCxnSpPr/>
        </cdr:nvCxnSpPr>
        <cdr:spPr>
          <a:xfrm xmlns:a="http://schemas.openxmlformats.org/drawingml/2006/main" rot="5400000">
            <a:off x="4419721" y="1652007"/>
            <a:ext cx="2411962" cy="158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tx1"/>
            </a:solidFill>
            <a:prstDash val="sysDot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" name="Straight Connector 2"/>
          <cdr:cNvCxnSpPr/>
        </cdr:nvCxnSpPr>
        <cdr:spPr>
          <a:xfrm xmlns:a="http://schemas.openxmlformats.org/drawingml/2006/main" rot="10800000">
            <a:off x="973482" y="436429"/>
            <a:ext cx="4663405" cy="152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tx1"/>
            </a:solidFill>
            <a:prstDash val="sysDot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0.6913</cdr:x>
      <cdr:y>0.06383</cdr:y>
    </cdr:from>
    <cdr:to>
      <cdr:x>0.7764</cdr:x>
      <cdr:y>0.17555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57900" y="228600"/>
          <a:ext cx="7457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 smtClean="0"/>
            <a:t>X</a:t>
          </a:r>
          <a:r>
            <a:rPr lang="en-US" sz="2000" baseline="-25000" dirty="0" smtClean="0"/>
            <a:t>A,EB</a:t>
          </a:r>
          <a:endParaRPr lang="en-US" sz="2000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170238" cy="479425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4"/>
            <a:ext cx="3170238" cy="479425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r">
              <a:defRPr sz="1200"/>
            </a:lvl1pPr>
          </a:lstStyle>
          <a:p>
            <a:fld id="{4F87F616-86DE-4885-AB04-7C909A66DA2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91"/>
            <a:ext cx="3170238" cy="479425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r">
              <a:defRPr sz="1200"/>
            </a:lvl1pPr>
          </a:lstStyle>
          <a:p>
            <a:fld id="{37E4AA32-8EB9-4FE4-9CF4-2E168E154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7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r">
              <a:defRPr sz="1300"/>
            </a:lvl1pPr>
          </a:lstStyle>
          <a:p>
            <a:fld id="{1E48D58C-AAA1-4DB5-882A-0904BCEFA49D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9" tIns="48310" rIns="96619" bIns="48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19" tIns="48310" rIns="96619" bIns="483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r">
              <a:defRPr sz="1300"/>
            </a:lvl1pPr>
          </a:lstStyle>
          <a:p>
            <a:fld id="{B939FEA5-01AE-4635-B3EE-C433254AC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154AD-BE2C-4AAC-AD11-BE6297C875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6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FEA5-01AE-4635-B3EE-C433254ACE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2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L16-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L9-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L16-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L16-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L16-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CC4A-2455-4D24-945B-7B2CF192DBE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CEEC-10F3-4DC1-826A-6E6917855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3140" y="6550223"/>
            <a:ext cx="8997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Illinois,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L16-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3140" y="6550223"/>
            <a:ext cx="8997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Illinois,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2.wmf"/><Relationship Id="rId22" Type="http://schemas.openxmlformats.org/officeDocument/2006/relationships/image" Target="../media/image9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121.wmf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19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9" Type="http://schemas.openxmlformats.org/officeDocument/2006/relationships/oleObject" Target="../embeddings/oleObject141.bin"/><Relationship Id="rId21" Type="http://schemas.openxmlformats.org/officeDocument/2006/relationships/oleObject" Target="../embeddings/oleObject132.bin"/><Relationship Id="rId34" Type="http://schemas.openxmlformats.org/officeDocument/2006/relationships/image" Target="../media/image138.wmf"/><Relationship Id="rId42" Type="http://schemas.openxmlformats.org/officeDocument/2006/relationships/image" Target="../media/image142.wmf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29" Type="http://schemas.openxmlformats.org/officeDocument/2006/relationships/oleObject" Target="../embeddings/oleObject136.bin"/><Relationship Id="rId41" Type="http://schemas.openxmlformats.org/officeDocument/2006/relationships/oleObject" Target="../embeddings/oleObject142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7.bin"/><Relationship Id="rId24" Type="http://schemas.openxmlformats.org/officeDocument/2006/relationships/image" Target="../media/image133.wmf"/><Relationship Id="rId32" Type="http://schemas.openxmlformats.org/officeDocument/2006/relationships/image" Target="../media/image137.wmf"/><Relationship Id="rId37" Type="http://schemas.openxmlformats.org/officeDocument/2006/relationships/oleObject" Target="../embeddings/oleObject140.bin"/><Relationship Id="rId40" Type="http://schemas.openxmlformats.org/officeDocument/2006/relationships/image" Target="../media/image141.wmf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3.bin"/><Relationship Id="rId28" Type="http://schemas.openxmlformats.org/officeDocument/2006/relationships/image" Target="../media/image135.wmf"/><Relationship Id="rId36" Type="http://schemas.openxmlformats.org/officeDocument/2006/relationships/image" Target="../media/image139.wmf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131.bin"/><Relationship Id="rId31" Type="http://schemas.openxmlformats.org/officeDocument/2006/relationships/oleObject" Target="../embeddings/oleObject137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35.bin"/><Relationship Id="rId30" Type="http://schemas.openxmlformats.org/officeDocument/2006/relationships/image" Target="../media/image136.wmf"/><Relationship Id="rId35" Type="http://schemas.openxmlformats.org/officeDocument/2006/relationships/oleObject" Target="../embeddings/oleObject139.bin"/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3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4.bin"/><Relationship Id="rId33" Type="http://schemas.openxmlformats.org/officeDocument/2006/relationships/oleObject" Target="../embeddings/oleObject138.bin"/><Relationship Id="rId38" Type="http://schemas.openxmlformats.org/officeDocument/2006/relationships/image" Target="../media/image14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chart" Target="../charts/chart2.xml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Multiple Steady States in CSTR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/>
              <a:t>Plot of X</a:t>
            </a:r>
            <a:r>
              <a:rPr lang="en-US" sz="2000" baseline="-25000" dirty="0" smtClean="0"/>
              <a:t>A,EB </a:t>
            </a:r>
            <a:r>
              <a:rPr lang="en-US" sz="2000" dirty="0" err="1" smtClean="0"/>
              <a:t>vs</a:t>
            </a:r>
            <a:r>
              <a:rPr lang="en-US" sz="2000" dirty="0" smtClean="0"/>
              <a:t> T and X</a:t>
            </a:r>
            <a:r>
              <a:rPr lang="en-US" sz="2000" baseline="-25000" dirty="0" smtClean="0"/>
              <a:t>A,MB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T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/>
              <a:t>Intersections are the T and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that satisfy both mass balance (MB) &amp; energy balance (EB) equations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u="sng" dirty="0" smtClean="0"/>
              <a:t>Each intersection is a steady state</a:t>
            </a:r>
            <a:r>
              <a:rPr lang="en-US" sz="2000" dirty="0" smtClean="0"/>
              <a:t> (temperature &amp; conversion)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Multiple sets of conditions are possible for the same reaction in the same reactor with the same inlet conditions!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90500" y="1066800"/>
          <a:ext cx="8763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>
            <a:off x="1129349" y="3851564"/>
            <a:ext cx="306324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146074" y="3896490"/>
            <a:ext cx="9144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33572" y="3362862"/>
            <a:ext cx="1115568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143000" y="2829791"/>
            <a:ext cx="3735388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6258448" y="16764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X</a:t>
            </a:r>
            <a:r>
              <a:rPr lang="en-US" sz="2000" baseline="-25000" dirty="0" smtClean="0"/>
              <a:t>A,MB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57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Nonisothermal</a:t>
            </a:r>
            <a:r>
              <a:rPr lang="en-US" dirty="0" smtClean="0"/>
              <a:t> Batch Reactor Design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803400" y="914400"/>
          <a:ext cx="5537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" name="Equation" r:id="rId3" imgW="5537160" imgH="1371600" progId="Equation.DSMT4">
                  <p:embed/>
                </p:oleObj>
              </mc:Choice>
              <mc:Fallback>
                <p:oleObj name="Equation" r:id="rId3" imgW="5537160" imgH="137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914400"/>
                        <a:ext cx="5537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2425700"/>
            <a:ext cx="1509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flow, so: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1066800"/>
            <a:ext cx="1905000" cy="38100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9296" y="13202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7468"/>
              </p:ext>
            </p:extLst>
          </p:nvPr>
        </p:nvGraphicFramePr>
        <p:xfrm>
          <a:off x="2667000" y="2400300"/>
          <a:ext cx="3810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" name="Equation" r:id="rId5" imgW="3809880" imgH="1104840" progId="Equation.DSMT4">
                  <p:embed/>
                </p:oleObj>
              </mc:Choice>
              <mc:Fallback>
                <p:oleObj name="Equation" r:id="rId5" imgW="3809880" imgH="1104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00300"/>
                        <a:ext cx="38100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71088"/>
              </p:ext>
            </p:extLst>
          </p:nvPr>
        </p:nvGraphicFramePr>
        <p:xfrm>
          <a:off x="3067050" y="3581400"/>
          <a:ext cx="5905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" name="Equation" r:id="rId7" imgW="5905440" imgH="698400" progId="Equation.DSMT4">
                  <p:embed/>
                </p:oleObj>
              </mc:Choice>
              <mc:Fallback>
                <p:oleObj name="Equation" r:id="rId7" imgW="590544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3581400"/>
                        <a:ext cx="5905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45490"/>
              </p:ext>
            </p:extLst>
          </p:nvPr>
        </p:nvGraphicFramePr>
        <p:xfrm>
          <a:off x="2667000" y="4292600"/>
          <a:ext cx="3810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" name="Equation" r:id="rId9" imgW="3809880" imgH="1143000" progId="Equation.DSMT4">
                  <p:embed/>
                </p:oleObj>
              </mc:Choice>
              <mc:Fallback>
                <p:oleObj name="Equation" r:id="rId9" imgW="3809880" imgH="1143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92600"/>
                        <a:ext cx="3810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3581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FF"/>
                </a:solidFill>
              </a:rPr>
              <a:t>Put the energy balance in terms of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728" y="5467290"/>
            <a:ext cx="887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Solve with the batch reactor design equation using an ODE solver (Polymath)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2508"/>
              </p:ext>
            </p:extLst>
          </p:nvPr>
        </p:nvGraphicFramePr>
        <p:xfrm>
          <a:off x="3638550" y="5879123"/>
          <a:ext cx="1866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" name="Equation" r:id="rId11" imgW="1866600" imgH="622080" progId="Equation.DSMT4">
                  <p:embed/>
                </p:oleObj>
              </mc:Choice>
              <mc:Fallback>
                <p:oleObj name="Equation" r:id="rId11" imgW="18666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5879123"/>
                        <a:ext cx="1866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Adiabatic </a:t>
            </a:r>
            <a:r>
              <a:rPr lang="en-US" dirty="0" err="1" smtClean="0"/>
              <a:t>Nonisothermal</a:t>
            </a:r>
            <a:r>
              <a:rPr lang="en-US" dirty="0" smtClean="0"/>
              <a:t> Batch </a:t>
            </a:r>
            <a:br>
              <a:rPr lang="en-US" dirty="0" smtClean="0"/>
            </a:br>
            <a:r>
              <a:rPr lang="en-US" dirty="0" smtClean="0"/>
              <a:t>Reactor Design</a:t>
            </a:r>
            <a:endParaRPr 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04042"/>
              </p:ext>
            </p:extLst>
          </p:nvPr>
        </p:nvGraphicFramePr>
        <p:xfrm>
          <a:off x="2679700" y="1219200"/>
          <a:ext cx="37846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" name="Equation" r:id="rId3" imgW="3784320" imgH="1130040" progId="Equation.DSMT4">
                  <p:embed/>
                </p:oleObj>
              </mc:Choice>
              <mc:Fallback>
                <p:oleObj name="Equation" r:id="rId3" imgW="3784320" imgH="1130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219200"/>
                        <a:ext cx="37846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15703"/>
              </p:ext>
            </p:extLst>
          </p:nvPr>
        </p:nvGraphicFramePr>
        <p:xfrm>
          <a:off x="6335389" y="2362200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" name="Equation" r:id="rId5" imgW="1790640" imgH="368280" progId="Equation.DSMT4">
                  <p:embed/>
                </p:oleObj>
              </mc:Choice>
              <mc:Fallback>
                <p:oleObj name="Equation" r:id="rId5" imgW="179064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389" y="2362200"/>
                        <a:ext cx="1790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2362200"/>
            <a:ext cx="6335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the case of no stirring work and adiabatic operation,</a:t>
            </a:r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35412"/>
              </p:ext>
            </p:extLst>
          </p:nvPr>
        </p:nvGraphicFramePr>
        <p:xfrm>
          <a:off x="260350" y="2781300"/>
          <a:ext cx="3644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" name="Equation" r:id="rId7" imgW="3644640" imgH="1143000" progId="Equation.DSMT4">
                  <p:embed/>
                </p:oleObj>
              </mc:Choice>
              <mc:Fallback>
                <p:oleObj name="Equation" r:id="rId7" imgW="3644640" imgH="1143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781300"/>
                        <a:ext cx="36449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98200"/>
              </p:ext>
            </p:extLst>
          </p:nvPr>
        </p:nvGraphicFramePr>
        <p:xfrm>
          <a:off x="4006850" y="3281363"/>
          <a:ext cx="154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" name="Equation" r:id="rId9" imgW="1549080" imgH="368280" progId="Equation.DSMT4">
                  <p:embed/>
                </p:oleObj>
              </mc:Choice>
              <mc:Fallback>
                <p:oleObj name="Equation" r:id="rId9" imgW="1549080" imgH="3682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3281363"/>
                        <a:ext cx="1549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13770" y="288772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Substitute:</a:t>
            </a:r>
          </a:p>
        </p:txBody>
      </p:sp>
      <p:graphicFrame>
        <p:nvGraphicFramePr>
          <p:cNvPr id="92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544515"/>
              </p:ext>
            </p:extLst>
          </p:nvPr>
        </p:nvGraphicFramePr>
        <p:xfrm>
          <a:off x="5689600" y="2913063"/>
          <a:ext cx="320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0" name="Equation" r:id="rId11" imgW="3200400" imgH="863280" progId="Equation.DSMT4">
                  <p:embed/>
                </p:oleObj>
              </mc:Choice>
              <mc:Fallback>
                <p:oleObj name="Equation" r:id="rId11" imgW="3200400" imgH="863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2913063"/>
                        <a:ext cx="3200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37998"/>
              </p:ext>
            </p:extLst>
          </p:nvPr>
        </p:nvGraphicFramePr>
        <p:xfrm>
          <a:off x="2914650" y="3897313"/>
          <a:ext cx="4978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1" name="Equation" r:id="rId13" imgW="4978080" imgH="609480" progId="Equation.DSMT4">
                  <p:embed/>
                </p:oleObj>
              </mc:Choice>
              <mc:Fallback>
                <p:oleObj name="Equation" r:id="rId13" imgW="4978080" imgH="609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897313"/>
                        <a:ext cx="4978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5400" y="397412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Rearrange:</a:t>
            </a:r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561779"/>
              </p:ext>
            </p:extLst>
          </p:nvPr>
        </p:nvGraphicFramePr>
        <p:xfrm>
          <a:off x="1346200" y="4581297"/>
          <a:ext cx="7162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2" name="Equation" r:id="rId15" imgW="7162560" imgH="622080" progId="Equation.DSMT4">
                  <p:embed/>
                </p:oleObj>
              </mc:Choice>
              <mc:Fallback>
                <p:oleObj name="Equation" r:id="rId15" imgW="7162560" imgH="622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581297"/>
                        <a:ext cx="7162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4708899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Substitute:</a:t>
            </a: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25569"/>
              </p:ext>
            </p:extLst>
          </p:nvPr>
        </p:nvGraphicFramePr>
        <p:xfrm>
          <a:off x="688975" y="5233988"/>
          <a:ext cx="759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3" name="Equation" r:id="rId17" imgW="7594560" imgH="622080" progId="Equation.DSMT4">
                  <p:embed/>
                </p:oleObj>
              </mc:Choice>
              <mc:Fallback>
                <p:oleObj name="Equation" r:id="rId17" imgW="7594560" imgH="622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233988"/>
                        <a:ext cx="7594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343400" y="5462954"/>
            <a:ext cx="381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38800" y="5462954"/>
            <a:ext cx="381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06245"/>
              </p:ext>
            </p:extLst>
          </p:nvPr>
        </p:nvGraphicFramePr>
        <p:xfrm>
          <a:off x="1295400" y="5932854"/>
          <a:ext cx="6553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" name="Equation" r:id="rId19" imgW="6553080" imgH="622080" progId="Equation.DSMT4">
                  <p:embed/>
                </p:oleObj>
              </mc:Choice>
              <mc:Fallback>
                <p:oleObj name="Equation" r:id="rId19" imgW="6553080" imgH="622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932854"/>
                        <a:ext cx="6553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3580491" y="1246158"/>
            <a:ext cx="152400" cy="3545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29357" y="990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070534" y="1265268"/>
            <a:ext cx="152400" cy="3545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10097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1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414275"/>
              </p:ext>
            </p:extLst>
          </p:nvPr>
        </p:nvGraphicFramePr>
        <p:xfrm>
          <a:off x="2123326" y="0"/>
          <a:ext cx="6248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2" name="Equation" r:id="rId3" imgW="6248160" imgH="622080" progId="Equation.DSMT4">
                  <p:embed/>
                </p:oleObj>
              </mc:Choice>
              <mc:Fallback>
                <p:oleObj name="Equation" r:id="rId3" imgW="6248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326" y="0"/>
                        <a:ext cx="6248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552326" y="432370"/>
            <a:ext cx="381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001000" y="422096"/>
            <a:ext cx="381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86458"/>
              </p:ext>
            </p:extLst>
          </p:nvPr>
        </p:nvGraphicFramePr>
        <p:xfrm>
          <a:off x="1295400" y="762000"/>
          <a:ext cx="655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3" name="Equation" r:id="rId5" imgW="6553080" imgH="507960" progId="Equation.DSMT4">
                  <p:embed/>
                </p:oleObj>
              </mc:Choice>
              <mc:Fallback>
                <p:oleObj name="Equation" r:id="rId5" imgW="6553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6553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752" y="1295400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Get like terms together: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78404"/>
              </p:ext>
            </p:extLst>
          </p:nvPr>
        </p:nvGraphicFramePr>
        <p:xfrm>
          <a:off x="1504950" y="1695450"/>
          <a:ext cx="608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4" name="Equation" r:id="rId7" imgW="6083280" imgH="838080" progId="Equation.DSMT4">
                  <p:embed/>
                </p:oleObj>
              </mc:Choice>
              <mc:Fallback>
                <p:oleObj name="Equation" r:id="rId7" imgW="60832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695450"/>
                        <a:ext cx="608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58540"/>
              </p:ext>
            </p:extLst>
          </p:nvPr>
        </p:nvGraphicFramePr>
        <p:xfrm>
          <a:off x="1181100" y="2978150"/>
          <a:ext cx="6718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5" name="Equation" r:id="rId9" imgW="6717960" imgH="914400" progId="Equation.DSMT4">
                  <p:embed/>
                </p:oleObj>
              </mc:Choice>
              <mc:Fallback>
                <p:oleObj name="Equation" r:id="rId9" imgW="67179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978150"/>
                        <a:ext cx="67183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6352" y="3962400"/>
            <a:ext cx="1661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Solving for T: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65416"/>
              </p:ext>
            </p:extLst>
          </p:nvPr>
        </p:nvGraphicFramePr>
        <p:xfrm>
          <a:off x="1428750" y="4232275"/>
          <a:ext cx="6375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6" name="Equation" r:id="rId11" imgW="6375240" imgH="1193760" progId="Equation.DSMT4">
                  <p:embed/>
                </p:oleObj>
              </mc:Choice>
              <mc:Fallback>
                <p:oleObj name="Equation" r:id="rId11" imgW="637524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232275"/>
                        <a:ext cx="63754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4728" y="5410200"/>
            <a:ext cx="887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Solve with the batch reactor design equation using an ODE solver (Polymath)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52259"/>
              </p:ext>
            </p:extLst>
          </p:nvPr>
        </p:nvGraphicFramePr>
        <p:xfrm>
          <a:off x="3683000" y="5816660"/>
          <a:ext cx="177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7" name="Equation" r:id="rId13" imgW="1777680" imgH="761760" progId="Equation.DSMT4">
                  <p:embed/>
                </p:oleObj>
              </mc:Choice>
              <mc:Fallback>
                <p:oleObj name="Equation" r:id="rId13" imgW="17776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816660"/>
                        <a:ext cx="1778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27752" y="2597150"/>
            <a:ext cx="2888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Integrate &amp; solve for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2404" y="4953000"/>
            <a:ext cx="5318796" cy="533400"/>
            <a:chOff x="472404" y="4953000"/>
            <a:chExt cx="5318796" cy="533400"/>
          </a:xfrm>
        </p:grpSpPr>
        <p:sp>
          <p:nvSpPr>
            <p:cNvPr id="2" name="TextBox 1"/>
            <p:cNvSpPr txBox="1"/>
            <p:nvPr/>
          </p:nvSpPr>
          <p:spPr>
            <a:xfrm>
              <a:off x="472404" y="5147846"/>
              <a:ext cx="44919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Heat capacity of </a:t>
              </a:r>
              <a:r>
                <a:rPr lang="en-US" sz="1600" dirty="0" err="1" smtClean="0">
                  <a:solidFill>
                    <a:schemeClr val="accent5">
                      <a:lumMod val="75000"/>
                    </a:schemeClr>
                  </a:solidFill>
                </a:rPr>
                <a:t>soln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 (calculate C</a:t>
              </a:r>
              <a:r>
                <a:rPr lang="en-US" sz="1600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ps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 if not given)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286000" y="4953000"/>
              <a:ext cx="381000" cy="27432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876800" y="5090160"/>
              <a:ext cx="914400" cy="194846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0" y="0"/>
            <a:ext cx="215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Solve </a:t>
            </a:r>
            <a:r>
              <a:rPr lang="en-US" sz="2000" dirty="0">
                <a:solidFill>
                  <a:srgbClr val="0000FF"/>
                </a:solidFill>
              </a:rPr>
              <a:t>for how X</a:t>
            </a:r>
            <a:r>
              <a:rPr lang="en-US" sz="2000" baseline="-25000" dirty="0">
                <a:solidFill>
                  <a:srgbClr val="0000FF"/>
                </a:solidFill>
              </a:rPr>
              <a:t>A</a:t>
            </a:r>
            <a:r>
              <a:rPr lang="en-US" sz="2000" dirty="0">
                <a:solidFill>
                  <a:srgbClr val="0000FF"/>
                </a:solidFill>
              </a:rPr>
              <a:t> changes with 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87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98" y="152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order, liquid-phase, exothermic reaction A</a:t>
            </a:r>
            <a:r>
              <a:rPr lang="en-US" sz="2000" dirty="0" smtClean="0">
                <a:latin typeface="Meiryo"/>
                <a:ea typeface="Meiryo"/>
              </a:rPr>
              <a:t>→</a:t>
            </a:r>
            <a:r>
              <a:rPr lang="en-US" sz="2000" dirty="0" smtClean="0">
                <a:ea typeface="Meiryo"/>
              </a:rPr>
              <a:t>B</a:t>
            </a:r>
            <a:r>
              <a:rPr lang="en-US" sz="2000" dirty="0" smtClean="0"/>
              <a:t> is run in a batch reactor.  The reactor is well-insulated, so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no heat is lost to the surroundings</a:t>
            </a:r>
            <a:r>
              <a:rPr lang="en-US" sz="2000" dirty="0" smtClean="0"/>
              <a:t>.  To control the temperature, </a:t>
            </a:r>
            <a:r>
              <a:rPr lang="en-US" sz="2000" dirty="0" smtClean="0">
                <a:solidFill>
                  <a:srgbClr val="7030A0"/>
                </a:solidFill>
              </a:rPr>
              <a:t>an inert liquid C is added to the reaction.   The flow rate of C is adjusted to keep T constant at 100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°F</a:t>
            </a:r>
            <a:r>
              <a:rPr lang="en-US" sz="2000" dirty="0" smtClean="0">
                <a:solidFill>
                  <a:srgbClr val="7030A0"/>
                </a:solidFill>
              </a:rPr>
              <a:t>.  What is the flow rate of C after 2h?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146365"/>
            <a:ext cx="845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is essentially a semi-batch reactor since only </a:t>
            </a:r>
            <a:r>
              <a:rPr lang="en-US" sz="2000" dirty="0" smtClean="0">
                <a:solidFill>
                  <a:srgbClr val="7030A0"/>
                </a:solidFill>
              </a:rPr>
              <a:t>C is fed into the reactor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35577"/>
              </p:ext>
            </p:extLst>
          </p:nvPr>
        </p:nvGraphicFramePr>
        <p:xfrm>
          <a:off x="2178050" y="3603565"/>
          <a:ext cx="1257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5" name="Equation" r:id="rId3" imgW="1257120" imgH="622080" progId="Equation.DSMT4">
                  <p:embed/>
                </p:oleObj>
              </mc:Choice>
              <mc:Fallback>
                <p:oleObj name="Equation" r:id="rId3" imgW="12571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603565"/>
                        <a:ext cx="1257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67976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517965"/>
            <a:ext cx="2286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Rate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  </a:t>
            </a:r>
            <a:r>
              <a:rPr lang="en-US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dirty="0" err="1" smtClean="0">
                <a:solidFill>
                  <a:srgbClr val="FF0000"/>
                </a:solidFill>
              </a:rPr>
              <a:t>k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1846" y="3679765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Note, using 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13495"/>
              </p:ext>
            </p:extLst>
          </p:nvPr>
        </p:nvGraphicFramePr>
        <p:xfrm>
          <a:off x="5073650" y="3574990"/>
          <a:ext cx="1892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6" name="Equation" r:id="rId5" imgW="1892160" imgH="622080" progId="Equation.DSMT4">
                  <p:embed/>
                </p:oleObj>
              </mc:Choice>
              <mc:Fallback>
                <p:oleObj name="Equation" r:id="rId5" imgW="1892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574990"/>
                        <a:ext cx="1892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90846" y="3689290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would complicate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1846" y="4191000"/>
            <a:ext cx="4745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calculation because V depends on 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10540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Combine: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44223"/>
              </p:ext>
            </p:extLst>
          </p:nvPr>
        </p:nvGraphicFramePr>
        <p:xfrm>
          <a:off x="1825625" y="4991040"/>
          <a:ext cx="1651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7" name="Equation" r:id="rId7" imgW="1650960" imgH="622080" progId="Equation.DSMT4">
                  <p:embed/>
                </p:oleObj>
              </mc:Choice>
              <mc:Fallback>
                <p:oleObj name="Equation" r:id="rId7" imgW="16509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4991040"/>
                        <a:ext cx="1651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6098"/>
              </p:ext>
            </p:extLst>
          </p:nvPr>
        </p:nvGraphicFramePr>
        <p:xfrm>
          <a:off x="3670300" y="4991040"/>
          <a:ext cx="1765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8" name="Equation" r:id="rId9" imgW="1765080" imgH="622080" progId="Equation.DSMT4">
                  <p:embed/>
                </p:oleObj>
              </mc:Choice>
              <mc:Fallback>
                <p:oleObj name="Equation" r:id="rId9" imgW="17650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991040"/>
                        <a:ext cx="1765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39384" y="5096018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 and integrate for N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946975"/>
              </p:ext>
            </p:extLst>
          </p:nvPr>
        </p:nvGraphicFramePr>
        <p:xfrm>
          <a:off x="1752600" y="5711825"/>
          <a:ext cx="2222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9" name="Equation" r:id="rId11" imgW="2222280" imgH="812520" progId="Equation.DSMT4">
                  <p:embed/>
                </p:oleObj>
              </mc:Choice>
              <mc:Fallback>
                <p:oleObj name="Equation" r:id="rId11" imgW="22222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1825"/>
                        <a:ext cx="22225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17718"/>
              </p:ext>
            </p:extLst>
          </p:nvPr>
        </p:nvGraphicFramePr>
        <p:xfrm>
          <a:off x="4038600" y="5701691"/>
          <a:ext cx="1917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0" name="Equation" r:id="rId13" imgW="1917360" imgH="761760" progId="Equation.DSMT4">
                  <p:embed/>
                </p:oleObj>
              </mc:Choice>
              <mc:Fallback>
                <p:oleObj name="Equation" r:id="rId13" imgW="1917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01691"/>
                        <a:ext cx="19177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71348"/>
              </p:ext>
            </p:extLst>
          </p:nvPr>
        </p:nvGraphicFramePr>
        <p:xfrm>
          <a:off x="6019800" y="5902731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1" name="Equation" r:id="rId15" imgW="2400120" imgH="355320" progId="Equation.DSMT4">
                  <p:embed/>
                </p:oleObj>
              </mc:Choice>
              <mc:Fallback>
                <p:oleObj name="Equation" r:id="rId15" imgW="24001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902731"/>
                        <a:ext cx="2400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9364" y="1481468"/>
            <a:ext cx="8485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C0</a:t>
            </a:r>
            <a:r>
              <a:rPr lang="en-US" sz="2000" dirty="0" smtClean="0"/>
              <a:t> = 80 </a:t>
            </a:r>
            <a:r>
              <a:rPr lang="en-US" sz="2000" dirty="0" smtClean="0">
                <a:latin typeface="Arial"/>
                <a:cs typeface="Arial"/>
              </a:rPr>
              <a:t>°F	</a:t>
            </a:r>
            <a:r>
              <a:rPr lang="en-US" sz="2000" dirty="0">
                <a:solidFill>
                  <a:srgbClr val="00B050"/>
                </a:solidFill>
                <a:cs typeface="Arial"/>
              </a:rPr>
              <a:t> </a:t>
            </a:r>
            <a:r>
              <a:rPr lang="en-US" sz="2000" dirty="0">
                <a:cs typeface="Arial"/>
              </a:rPr>
              <a:t>V</a:t>
            </a:r>
            <a:r>
              <a:rPr lang="en-US" sz="2000" baseline="-25000" dirty="0">
                <a:cs typeface="Arial"/>
              </a:rPr>
              <a:t>0</a:t>
            </a:r>
            <a:r>
              <a:rPr lang="en-US" sz="2000" dirty="0">
                <a:cs typeface="Arial"/>
              </a:rPr>
              <a:t>= 50 ft</a:t>
            </a:r>
            <a:r>
              <a:rPr lang="en-US" sz="2000" baseline="30000" dirty="0">
                <a:cs typeface="Arial"/>
              </a:rPr>
              <a:t>3 </a:t>
            </a:r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en-US" sz="2000" dirty="0" smtClean="0">
                <a:latin typeface="Symbol" pitchFamily="18" charset="2"/>
                <a:cs typeface="Arial"/>
              </a:rPr>
              <a:t> </a:t>
            </a:r>
            <a:r>
              <a:rPr lang="en-US" sz="2000" dirty="0">
                <a:latin typeface="Symbol" pitchFamily="18" charset="2"/>
                <a:cs typeface="Arial"/>
              </a:rPr>
              <a:t>D</a:t>
            </a:r>
            <a:r>
              <a:rPr lang="en-US" sz="2000" dirty="0">
                <a:cs typeface="Arial"/>
              </a:rPr>
              <a:t>H°</a:t>
            </a:r>
            <a:r>
              <a:rPr lang="en-US" sz="2000" baseline="-25000" dirty="0">
                <a:cs typeface="Arial"/>
              </a:rPr>
              <a:t>RX</a:t>
            </a:r>
            <a:r>
              <a:rPr lang="en-US" sz="2000" dirty="0">
                <a:cs typeface="Arial"/>
              </a:rPr>
              <a:t>=-25000 Btu/</a:t>
            </a:r>
            <a:r>
              <a:rPr lang="en-US" sz="2000" dirty="0" err="1">
                <a:cs typeface="Arial"/>
              </a:rPr>
              <a:t>lb</a:t>
            </a:r>
            <a:r>
              <a:rPr lang="en-US" sz="2000" dirty="0">
                <a:cs typeface="Arial"/>
              </a:rPr>
              <a:t> mol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k(100 </a:t>
            </a:r>
            <a:r>
              <a:rPr lang="en-US" sz="2000" dirty="0" smtClean="0">
                <a:cs typeface="Arial"/>
              </a:rPr>
              <a:t>°F)= 1.2 x 10</a:t>
            </a:r>
            <a:r>
              <a:rPr lang="en-US" sz="2000" baseline="30000" dirty="0" smtClean="0">
                <a:cs typeface="Arial"/>
              </a:rPr>
              <a:t>-4</a:t>
            </a:r>
            <a:r>
              <a:rPr lang="en-US" sz="2000" dirty="0" smtClean="0">
                <a:cs typeface="Arial"/>
              </a:rPr>
              <a:t> s</a:t>
            </a:r>
            <a:r>
              <a:rPr lang="en-US" sz="2000" baseline="30000" dirty="0" smtClean="0">
                <a:cs typeface="Arial"/>
              </a:rPr>
              <a:t>-1		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</a:t>
            </a:r>
            <a:r>
              <a:rPr lang="en-US" sz="2000" baseline="-25000" dirty="0" err="1">
                <a:cs typeface="Arial"/>
              </a:rPr>
              <a:t>p</a:t>
            </a:r>
            <a:r>
              <a:rPr lang="en-US" sz="2000" baseline="-25000" dirty="0">
                <a:cs typeface="Arial"/>
              </a:rPr>
              <a:t>,</a:t>
            </a:r>
            <a:r>
              <a:rPr lang="en-US" sz="2000" dirty="0">
                <a:cs typeface="Arial"/>
              </a:rPr>
              <a:t> (all components)= 0.5 Btu/</a:t>
            </a:r>
            <a:r>
              <a:rPr lang="en-US" sz="2000" dirty="0" err="1">
                <a:cs typeface="Arial"/>
              </a:rPr>
              <a:t>lb</a:t>
            </a:r>
            <a:r>
              <a:rPr lang="en-US" sz="2000" dirty="0">
                <a:cs typeface="Arial"/>
              </a:rPr>
              <a:t> mol °F</a:t>
            </a:r>
            <a:endParaRPr lang="en-US" sz="2000" dirty="0" smtClean="0">
              <a:cs typeface="Arial"/>
            </a:endParaRPr>
          </a:p>
          <a:p>
            <a:r>
              <a:rPr lang="en-US" sz="2000" dirty="0" smtClean="0">
                <a:cs typeface="Arial"/>
              </a:rPr>
              <a:t>C</a:t>
            </a:r>
            <a:r>
              <a:rPr lang="en-US" sz="2000" baseline="-25000" dirty="0" smtClean="0">
                <a:cs typeface="Arial"/>
              </a:rPr>
              <a:t>A0</a:t>
            </a:r>
            <a:r>
              <a:rPr lang="en-US" sz="2000" dirty="0" smtClean="0">
                <a:cs typeface="Arial"/>
              </a:rPr>
              <a:t>= 0.5 </a:t>
            </a:r>
            <a:r>
              <a:rPr lang="en-US" sz="2000" dirty="0" err="1" smtClean="0">
                <a:cs typeface="Arial"/>
              </a:rPr>
              <a:t>lb</a:t>
            </a:r>
            <a:r>
              <a:rPr lang="en-US" sz="2000" dirty="0" smtClean="0">
                <a:cs typeface="Arial"/>
              </a:rPr>
              <a:t> mol/ft</a:t>
            </a:r>
            <a:r>
              <a:rPr lang="en-US" sz="2000" baseline="30000" dirty="0" smtClean="0">
                <a:cs typeface="Arial"/>
              </a:rPr>
              <a:t>3</a:t>
            </a:r>
            <a:r>
              <a:rPr lang="en-US" sz="2000" dirty="0">
                <a:cs typeface="Arial"/>
              </a:rPr>
              <a:t>	</a:t>
            </a:r>
            <a:r>
              <a:rPr lang="en-US" sz="2000" dirty="0" smtClean="0">
                <a:cs typeface="Arial"/>
              </a:rPr>
              <a:t>	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84500" y="2438400"/>
            <a:ext cx="557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Solve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comp as function of t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Solve EB for F</a:t>
            </a:r>
            <a:r>
              <a:rPr lang="en-US" sz="2000" baseline="-25000" dirty="0" smtClean="0">
                <a:solidFill>
                  <a:srgbClr val="0000FF"/>
                </a:solidFill>
              </a:rPr>
              <a:t>C0</a:t>
            </a:r>
            <a:r>
              <a:rPr lang="en-US" sz="2000" dirty="0" smtClean="0">
                <a:solidFill>
                  <a:srgbClr val="0000FF"/>
                </a:solidFill>
              </a:rPr>
              <a:t> using that info &amp; T=100 °F </a:t>
            </a:r>
          </a:p>
        </p:txBody>
      </p:sp>
    </p:spTree>
    <p:extLst>
      <p:ext uri="{BB962C8B-B14F-4D97-AF65-F5344CB8AC3E}">
        <p14:creationId xmlns:p14="http://schemas.microsoft.com/office/powerpoint/2010/main" val="9270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" y="144145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EB to find how the flow rate of C depends on the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(solve EB for F</a:t>
            </a:r>
            <a:r>
              <a:rPr lang="en-US" sz="2000" baseline="-25000" dirty="0" smtClean="0">
                <a:solidFill>
                  <a:srgbClr val="0000FF"/>
                </a:solidFill>
              </a:rPr>
              <a:t>C0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98" y="152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order, liquid-phase, exothermic reaction A</a:t>
            </a:r>
            <a:r>
              <a:rPr lang="en-US" sz="2000" dirty="0" smtClean="0">
                <a:latin typeface="Meiryo"/>
                <a:ea typeface="Meiryo"/>
              </a:rPr>
              <a:t>→</a:t>
            </a:r>
            <a:r>
              <a:rPr lang="en-US" sz="2000" dirty="0" smtClean="0">
                <a:ea typeface="Meiryo"/>
              </a:rPr>
              <a:t>B</a:t>
            </a:r>
            <a:r>
              <a:rPr lang="en-US" sz="2000" dirty="0" smtClean="0"/>
              <a:t> is run in a batch reactor.  The reactor is well-insulated, so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no heat is lost to the surroundings</a:t>
            </a:r>
            <a:r>
              <a:rPr lang="en-US" sz="2000" dirty="0" smtClean="0"/>
              <a:t>.  To control the temperature, </a:t>
            </a:r>
            <a:r>
              <a:rPr lang="en-US" sz="2000" dirty="0" smtClean="0">
                <a:solidFill>
                  <a:srgbClr val="7030A0"/>
                </a:solidFill>
              </a:rPr>
              <a:t>an inert liquid C is added to the reaction.   The flow rate of C is adjusted to keep T constant at 100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°F</a:t>
            </a:r>
            <a:r>
              <a:rPr lang="en-US" sz="2000" dirty="0" smtClean="0">
                <a:solidFill>
                  <a:srgbClr val="7030A0"/>
                </a:solidFill>
              </a:rPr>
              <a:t>.  What is the flow rate of C after 2h?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76675" y="800100"/>
            <a:ext cx="3810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83259"/>
              </p:ext>
            </p:extLst>
          </p:nvPr>
        </p:nvGraphicFramePr>
        <p:xfrm>
          <a:off x="1446213" y="1905000"/>
          <a:ext cx="5575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9" name="Equation" r:id="rId3" imgW="5574960" imgH="1371600" progId="Equation.DSMT4">
                  <p:embed/>
                </p:oleObj>
              </mc:Choice>
              <mc:Fallback>
                <p:oleObj name="Equation" r:id="rId3" imgW="557496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905000"/>
                        <a:ext cx="55753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89678"/>
              </p:ext>
            </p:extLst>
          </p:nvPr>
        </p:nvGraphicFramePr>
        <p:xfrm>
          <a:off x="44450" y="3390900"/>
          <a:ext cx="4699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0" name="Equation" r:id="rId5" imgW="4698720" imgH="685800" progId="Equation.DSMT4">
                  <p:embed/>
                </p:oleObj>
              </mc:Choice>
              <mc:Fallback>
                <p:oleObj name="Equation" r:id="rId5" imgW="46987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3390900"/>
                        <a:ext cx="4699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5409"/>
              </p:ext>
            </p:extLst>
          </p:nvPr>
        </p:nvGraphicFramePr>
        <p:xfrm>
          <a:off x="4806950" y="3352800"/>
          <a:ext cx="4203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1" name="Equation" r:id="rId7" imgW="4203360" imgH="685800" progId="Equation.DSMT4">
                  <p:embed/>
                </p:oleObj>
              </mc:Choice>
              <mc:Fallback>
                <p:oleObj name="Equation" r:id="rId7" imgW="42033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3352800"/>
                        <a:ext cx="4203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4122127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 is the only species that flows</a:t>
            </a:r>
            <a:r>
              <a:rPr lang="en-US" sz="2000" dirty="0" smtClean="0"/>
              <a:t>, so:</a:t>
            </a:r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93963"/>
              </p:ext>
            </p:extLst>
          </p:nvPr>
        </p:nvGraphicFramePr>
        <p:xfrm>
          <a:off x="4552950" y="4071938"/>
          <a:ext cx="416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2" name="Equation" r:id="rId9" imgW="4165560" imgH="444240" progId="Equation.DSMT4">
                  <p:embed/>
                </p:oleObj>
              </mc:Choice>
              <mc:Fallback>
                <p:oleObj name="Equation" r:id="rId9" imgW="4165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4071938"/>
                        <a:ext cx="4165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84843"/>
              </p:ext>
            </p:extLst>
          </p:nvPr>
        </p:nvGraphicFramePr>
        <p:xfrm>
          <a:off x="2114550" y="5046663"/>
          <a:ext cx="497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3" name="Equation" r:id="rId11" imgW="4978080" imgH="507960" progId="Equation.DSMT4">
                  <p:embed/>
                </p:oleObj>
              </mc:Choice>
              <mc:Fallback>
                <p:oleObj name="Equation" r:id="rId11" imgW="4978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5046663"/>
                        <a:ext cx="4978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17700" y="4572000"/>
            <a:ext cx="230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err="1" smtClean="0">
                <a:solidFill>
                  <a:srgbClr val="9E9A00"/>
                </a:solidFill>
              </a:rPr>
              <a:t>V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k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err="1" smtClean="0">
                <a:solidFill>
                  <a:srgbClr val="9E9A00"/>
                </a:solidFill>
              </a:rPr>
              <a:t>V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k</a:t>
            </a:r>
            <a:r>
              <a:rPr lang="en-US" sz="2000" dirty="0" err="1" smtClean="0">
                <a:solidFill>
                  <a:srgbClr val="008000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A</a:t>
            </a:r>
            <a:endParaRPr lang="en-US" sz="20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71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53409"/>
              </p:ext>
            </p:extLst>
          </p:nvPr>
        </p:nvGraphicFramePr>
        <p:xfrm>
          <a:off x="4343400" y="4616450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4" name="Equation" r:id="rId13" imgW="2895480" imgH="355320" progId="Equation.DSMT4">
                  <p:embed/>
                </p:oleObj>
              </mc:Choice>
              <mc:Fallback>
                <p:oleObj name="Equation" r:id="rId13" imgW="2895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616450"/>
                        <a:ext cx="2895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709942"/>
              </p:ext>
            </p:extLst>
          </p:nvPr>
        </p:nvGraphicFramePr>
        <p:xfrm>
          <a:off x="2781300" y="5656385"/>
          <a:ext cx="358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5" name="Equation" r:id="rId15" imgW="3581280" imgH="914400" progId="Equation.DSMT4">
                  <p:embed/>
                </p:oleObj>
              </mc:Choice>
              <mc:Fallback>
                <p:oleObj name="Equation" r:id="rId15" imgW="35812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5656385"/>
                        <a:ext cx="3581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2438400" y="1447800"/>
            <a:ext cx="2286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981200" y="20574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0" y="1676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438400" y="20574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43200" y="1676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1333500" y="2476500"/>
            <a:ext cx="609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6400" y="2819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847414" y="3061821"/>
            <a:ext cx="91440" cy="914400"/>
          </a:xfrm>
          <a:prstGeom prst="bentConnector3">
            <a:avLst>
              <a:gd name="adj1" fmla="val -189535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10212" y="592074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Isolate F</a:t>
            </a:r>
            <a:r>
              <a:rPr lang="en-US" sz="2000" baseline="-25000" dirty="0" smtClean="0">
                <a:solidFill>
                  <a:srgbClr val="0000FF"/>
                </a:solidFill>
              </a:rPr>
              <a:t>C0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37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4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3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98" y="152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order, liquid-phase, exothermic reaction A</a:t>
            </a:r>
            <a:r>
              <a:rPr lang="en-US" sz="2000" dirty="0" smtClean="0">
                <a:latin typeface="Meiryo"/>
                <a:ea typeface="Meiryo"/>
              </a:rPr>
              <a:t>→</a:t>
            </a:r>
            <a:r>
              <a:rPr lang="en-US" sz="2000" dirty="0" smtClean="0">
                <a:ea typeface="Meiryo"/>
              </a:rPr>
              <a:t>B</a:t>
            </a:r>
            <a:r>
              <a:rPr lang="en-US" sz="2000" dirty="0" smtClean="0"/>
              <a:t> is run in a batch reactor.  The reactor is well-insulated, so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no heat is lost to the surroundings</a:t>
            </a:r>
            <a:r>
              <a:rPr lang="en-US" sz="2000" dirty="0" smtClean="0"/>
              <a:t>.  To control the temperature</a:t>
            </a:r>
            <a:r>
              <a:rPr lang="en-US" sz="2000" dirty="0" smtClean="0">
                <a:solidFill>
                  <a:srgbClr val="7030A0"/>
                </a:solidFill>
              </a:rPr>
              <a:t>, an inert liquid C is added to the reaction.   The flow rate of C is adjusted to keep </a:t>
            </a:r>
            <a:r>
              <a:rPr lang="en-US" sz="2000" dirty="0" smtClean="0">
                <a:solidFill>
                  <a:srgbClr val="C00000"/>
                </a:solidFill>
              </a:rPr>
              <a:t>T constant at 100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°F</a:t>
            </a:r>
            <a:r>
              <a:rPr lang="en-US" sz="2000" dirty="0" smtClean="0"/>
              <a:t>.  </a:t>
            </a:r>
            <a:r>
              <a:rPr lang="en-US" sz="2000" dirty="0" smtClean="0">
                <a:solidFill>
                  <a:srgbClr val="7030A0"/>
                </a:solidFill>
              </a:rPr>
              <a:t>What is the flow rate of C after 2h</a:t>
            </a:r>
            <a:r>
              <a:rPr lang="en-US" sz="2000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64" y="1481468"/>
            <a:ext cx="8485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8080"/>
                </a:solidFill>
              </a:rPr>
              <a:t>T</a:t>
            </a:r>
            <a:r>
              <a:rPr lang="en-US" sz="2000" baseline="-25000" dirty="0" smtClean="0">
                <a:solidFill>
                  <a:srgbClr val="808080"/>
                </a:solidFill>
              </a:rPr>
              <a:t>C0</a:t>
            </a:r>
            <a:r>
              <a:rPr lang="en-US" sz="2000" dirty="0" smtClean="0">
                <a:solidFill>
                  <a:srgbClr val="808080"/>
                </a:solidFill>
              </a:rPr>
              <a:t> = 80 </a:t>
            </a:r>
            <a:r>
              <a:rPr lang="en-US" sz="2000" dirty="0" smtClean="0">
                <a:solidFill>
                  <a:srgbClr val="808080"/>
                </a:solidFill>
                <a:latin typeface="Arial"/>
                <a:cs typeface="Arial"/>
              </a:rPr>
              <a:t>°F</a:t>
            </a:r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en-US" sz="2000" dirty="0">
                <a:solidFill>
                  <a:srgbClr val="00B050"/>
                </a:solidFill>
                <a:cs typeface="Arial"/>
              </a:rPr>
              <a:t> V</a:t>
            </a:r>
            <a:r>
              <a:rPr lang="en-US" sz="2000" baseline="-25000" dirty="0">
                <a:solidFill>
                  <a:srgbClr val="00B050"/>
                </a:solidFill>
                <a:cs typeface="Arial"/>
              </a:rPr>
              <a:t>0</a:t>
            </a:r>
            <a:r>
              <a:rPr lang="en-US" sz="2000" dirty="0">
                <a:solidFill>
                  <a:srgbClr val="00B050"/>
                </a:solidFill>
                <a:cs typeface="Arial"/>
              </a:rPr>
              <a:t>= 50 ft</a:t>
            </a:r>
            <a:r>
              <a:rPr lang="en-US" sz="2000" baseline="30000" dirty="0">
                <a:solidFill>
                  <a:srgbClr val="00B050"/>
                </a:solidFill>
                <a:cs typeface="Arial"/>
              </a:rPr>
              <a:t>3 </a:t>
            </a:r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en-US" sz="2000" dirty="0" smtClean="0">
                <a:solidFill>
                  <a:srgbClr val="0099FF"/>
                </a:solidFill>
                <a:latin typeface="Symbol" pitchFamily="18" charset="2"/>
                <a:cs typeface="Arial"/>
              </a:rPr>
              <a:t> </a:t>
            </a:r>
            <a:r>
              <a:rPr lang="en-US" sz="2000" dirty="0">
                <a:solidFill>
                  <a:srgbClr val="0099FF"/>
                </a:solidFill>
                <a:latin typeface="Symbol" pitchFamily="18" charset="2"/>
                <a:cs typeface="Arial"/>
              </a:rPr>
              <a:t>D</a:t>
            </a:r>
            <a:r>
              <a:rPr lang="en-US" sz="2000" dirty="0">
                <a:solidFill>
                  <a:srgbClr val="0099FF"/>
                </a:solidFill>
                <a:cs typeface="Arial"/>
              </a:rPr>
              <a:t>H°</a:t>
            </a:r>
            <a:r>
              <a:rPr lang="en-US" sz="2000" baseline="-25000" dirty="0">
                <a:solidFill>
                  <a:srgbClr val="0099FF"/>
                </a:solidFill>
                <a:cs typeface="Arial"/>
              </a:rPr>
              <a:t>RX</a:t>
            </a:r>
            <a:r>
              <a:rPr lang="en-US" sz="2000" dirty="0">
                <a:solidFill>
                  <a:srgbClr val="0099FF"/>
                </a:solidFill>
                <a:cs typeface="Arial"/>
              </a:rPr>
              <a:t>=-25000 Btu/</a:t>
            </a:r>
            <a:r>
              <a:rPr lang="en-US" sz="2000" dirty="0" err="1">
                <a:solidFill>
                  <a:srgbClr val="0099FF"/>
                </a:solidFill>
                <a:cs typeface="Arial"/>
              </a:rPr>
              <a:t>lb</a:t>
            </a:r>
            <a:r>
              <a:rPr lang="en-US" sz="2000" dirty="0">
                <a:solidFill>
                  <a:srgbClr val="0099FF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rgbClr val="0099FF"/>
                </a:solidFill>
                <a:cs typeface="Arial"/>
              </a:rPr>
              <a:t>mol   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k(100 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°F)= 1.2 x 10</a:t>
            </a:r>
            <a:r>
              <a:rPr lang="en-US" sz="2000" baseline="30000" dirty="0" smtClean="0">
                <a:solidFill>
                  <a:srgbClr val="FF0000"/>
                </a:solidFill>
                <a:cs typeface="Arial"/>
              </a:rPr>
              <a:t>-4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 s</a:t>
            </a:r>
            <a:r>
              <a:rPr lang="en-US" sz="2000" baseline="30000" dirty="0" smtClean="0">
                <a:solidFill>
                  <a:srgbClr val="FF0000"/>
                </a:solidFill>
                <a:cs typeface="Arial"/>
              </a:rPr>
              <a:t>-1	</a:t>
            </a:r>
            <a:r>
              <a:rPr lang="en-US" sz="2000" baseline="30000" dirty="0" smtClean="0">
                <a:cs typeface="Arial"/>
              </a:rPr>
              <a:t>	</a:t>
            </a:r>
            <a:r>
              <a:rPr lang="en-US" sz="2000" dirty="0" smtClean="0">
                <a:solidFill>
                  <a:srgbClr val="FF00FF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FF00FF"/>
                </a:solidFill>
                <a:cs typeface="Arial"/>
              </a:rPr>
              <a:t>C</a:t>
            </a:r>
            <a:r>
              <a:rPr lang="en-US" sz="2000" baseline="-25000" dirty="0" err="1">
                <a:solidFill>
                  <a:srgbClr val="FF00FF"/>
                </a:solidFill>
                <a:cs typeface="Arial"/>
              </a:rPr>
              <a:t>p</a:t>
            </a:r>
            <a:r>
              <a:rPr lang="en-US" sz="2000" baseline="-25000" dirty="0">
                <a:solidFill>
                  <a:srgbClr val="FF00FF"/>
                </a:solidFill>
                <a:cs typeface="Arial"/>
              </a:rPr>
              <a:t>,</a:t>
            </a:r>
            <a:r>
              <a:rPr lang="en-US" sz="2000" dirty="0">
                <a:solidFill>
                  <a:srgbClr val="FF00FF"/>
                </a:solidFill>
                <a:cs typeface="Arial"/>
              </a:rPr>
              <a:t> (all components)= 0.5 Btu/</a:t>
            </a:r>
            <a:r>
              <a:rPr lang="en-US" sz="2000" dirty="0" err="1">
                <a:solidFill>
                  <a:srgbClr val="FF00FF"/>
                </a:solidFill>
                <a:cs typeface="Arial"/>
              </a:rPr>
              <a:t>lb</a:t>
            </a:r>
            <a:r>
              <a:rPr lang="en-US" sz="2000" dirty="0">
                <a:solidFill>
                  <a:srgbClr val="FF00FF"/>
                </a:solidFill>
                <a:cs typeface="Arial"/>
              </a:rPr>
              <a:t> mol °F</a:t>
            </a:r>
            <a:endParaRPr lang="en-US" sz="2000" dirty="0" smtClean="0">
              <a:solidFill>
                <a:srgbClr val="0099FF"/>
              </a:solidFill>
              <a:cs typeface="Arial"/>
            </a:endParaRPr>
          </a:p>
          <a:p>
            <a:r>
              <a:rPr lang="en-US" sz="2000" dirty="0" smtClean="0">
                <a:solidFill>
                  <a:srgbClr val="00B050"/>
                </a:solidFill>
                <a:cs typeface="Arial"/>
              </a:rPr>
              <a:t>C</a:t>
            </a:r>
            <a:r>
              <a:rPr lang="en-US" sz="2000" baseline="-25000" dirty="0" smtClean="0">
                <a:solidFill>
                  <a:srgbClr val="00B050"/>
                </a:solidFill>
                <a:cs typeface="Arial"/>
              </a:rPr>
              <a:t>A0</a:t>
            </a:r>
            <a:r>
              <a:rPr lang="en-US" sz="2000" dirty="0" smtClean="0">
                <a:solidFill>
                  <a:srgbClr val="00B050"/>
                </a:solidFill>
                <a:cs typeface="Arial"/>
              </a:rPr>
              <a:t>= 0.5 </a:t>
            </a:r>
            <a:r>
              <a:rPr lang="en-US" sz="2000" dirty="0" err="1" smtClean="0">
                <a:solidFill>
                  <a:srgbClr val="00B050"/>
                </a:solidFill>
                <a:cs typeface="Arial"/>
              </a:rPr>
              <a:t>lb</a:t>
            </a:r>
            <a:r>
              <a:rPr lang="en-US" sz="2000" dirty="0" smtClean="0">
                <a:solidFill>
                  <a:srgbClr val="00B050"/>
                </a:solidFill>
                <a:cs typeface="Arial"/>
              </a:rPr>
              <a:t> mol/ft</a:t>
            </a:r>
            <a:r>
              <a:rPr lang="en-US" sz="2000" baseline="30000" dirty="0" smtClean="0">
                <a:solidFill>
                  <a:srgbClr val="00B050"/>
                </a:solidFill>
                <a:cs typeface="Arial"/>
              </a:rPr>
              <a:t>3</a:t>
            </a:r>
            <a:r>
              <a:rPr lang="en-US" sz="2000" dirty="0">
                <a:solidFill>
                  <a:srgbClr val="00B050"/>
                </a:solidFill>
                <a:cs typeface="Arial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cs typeface="Arial"/>
              </a:rPr>
              <a:t>	</a:t>
            </a:r>
            <a:endParaRPr lang="en-US" sz="20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747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40107"/>
              </p:ext>
            </p:extLst>
          </p:nvPr>
        </p:nvGraphicFramePr>
        <p:xfrm>
          <a:off x="444500" y="2895600"/>
          <a:ext cx="330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6" name="Equation" r:id="rId3" imgW="3301920" imgH="914400" progId="Equation.DSMT4">
                  <p:embed/>
                </p:oleObj>
              </mc:Choice>
              <mc:Fallback>
                <p:oleObj name="Equation" r:id="rId3" imgW="33019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895600"/>
                        <a:ext cx="330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32818"/>
              </p:ext>
            </p:extLst>
          </p:nvPr>
        </p:nvGraphicFramePr>
        <p:xfrm>
          <a:off x="692150" y="4184757"/>
          <a:ext cx="7759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7" name="Equation" r:id="rId5" imgW="7759440" imgH="1536480" progId="Equation.DSMT4">
                  <p:embed/>
                </p:oleObj>
              </mc:Choice>
              <mc:Fallback>
                <p:oleObj name="Equation" r:id="rId5" imgW="775944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184757"/>
                        <a:ext cx="7759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1000" y="3962400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2h (7200s):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59307"/>
              </p:ext>
            </p:extLst>
          </p:nvPr>
        </p:nvGraphicFramePr>
        <p:xfrm>
          <a:off x="3943350" y="2971800"/>
          <a:ext cx="504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8" name="Equation" r:id="rId7" imgW="5041800" imgH="660240" progId="Equation.DSMT4">
                  <p:embed/>
                </p:oleObj>
              </mc:Choice>
              <mc:Fallback>
                <p:oleObj name="Equation" r:id="rId7" imgW="5041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971800"/>
                        <a:ext cx="5041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49178"/>
              </p:ext>
            </p:extLst>
          </p:nvPr>
        </p:nvGraphicFramePr>
        <p:xfrm>
          <a:off x="3448050" y="5943600"/>
          <a:ext cx="2247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9" name="Equation" r:id="rId9" imgW="2247840" imgH="609480" progId="Equation.DSMT4">
                  <p:embed/>
                </p:oleObj>
              </mc:Choice>
              <mc:Fallback>
                <p:oleObj name="Equation" r:id="rId9" imgW="22478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5943600"/>
                        <a:ext cx="2247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7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793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Instead of feeding coolant to the reactor, a solvent with a low boiling point is added (component D). The solvent has a </a:t>
            </a:r>
            <a:r>
              <a:rPr lang="en-US" sz="2000" dirty="0" smtClean="0">
                <a:solidFill>
                  <a:srgbClr val="FF3399"/>
                </a:solidFill>
              </a:rPr>
              <a:t>heat of vaporization of 1000 Btu/lb mol</a:t>
            </a:r>
            <a:r>
              <a:rPr lang="en-US" sz="2000" dirty="0" smtClean="0"/>
              <a:t>, and initially </a:t>
            </a:r>
            <a:r>
              <a:rPr lang="en-US" sz="2000" dirty="0" smtClean="0">
                <a:solidFill>
                  <a:srgbClr val="008000"/>
                </a:solidFill>
              </a:rPr>
              <a:t>25 lb mol of A</a:t>
            </a:r>
            <a:r>
              <a:rPr lang="en-US" sz="2000" dirty="0" smtClean="0"/>
              <a:t> are placed in the tank. </a:t>
            </a:r>
            <a:r>
              <a:rPr lang="en-US" sz="2000" dirty="0"/>
              <a:t>The reactor is </a:t>
            </a:r>
            <a:r>
              <a:rPr lang="en-US" sz="2000" dirty="0" smtClean="0"/>
              <a:t>well-insulated. </a:t>
            </a:r>
            <a:r>
              <a:rPr lang="en-US" sz="2000" dirty="0"/>
              <a:t>What </a:t>
            </a:r>
            <a:r>
              <a:rPr lang="en-US" sz="2000" dirty="0" smtClean="0"/>
              <a:t>is the rate of solvent evaporation after </a:t>
            </a:r>
            <a:r>
              <a:rPr lang="en-US" sz="2000" dirty="0" smtClean="0">
                <a:solidFill>
                  <a:srgbClr val="7030A0"/>
                </a:solidFill>
              </a:rPr>
              <a:t>2 h </a:t>
            </a:r>
            <a:r>
              <a:rPr lang="en-US" sz="2000" dirty="0" smtClean="0"/>
              <a:t>if T is constant </a:t>
            </a:r>
            <a:r>
              <a:rPr lang="en-US" sz="2000" dirty="0"/>
              <a:t>at 100 </a:t>
            </a:r>
            <a:r>
              <a:rPr lang="en-US" sz="2000" dirty="0">
                <a:cs typeface="Arial"/>
              </a:rPr>
              <a:t>°F</a:t>
            </a:r>
            <a:r>
              <a:rPr lang="en-US" sz="20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651" y="16764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Still a </a:t>
            </a:r>
            <a:r>
              <a:rPr lang="en-US" sz="2000" dirty="0" err="1" smtClean="0">
                <a:solidFill>
                  <a:srgbClr val="7030A0"/>
                </a:solidFill>
              </a:rPr>
              <a:t>semibatch</a:t>
            </a:r>
            <a:r>
              <a:rPr lang="en-US" sz="2000" dirty="0" smtClean="0">
                <a:solidFill>
                  <a:srgbClr val="7030A0"/>
                </a:solidFill>
              </a:rPr>
              <a:t> reactor, where D is removed from the reactor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651" y="2057400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EB that accounts for a phase change: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extLst/>
          </p:nvPr>
        </p:nvGraphicFramePr>
        <p:xfrm>
          <a:off x="1090951" y="2492298"/>
          <a:ext cx="5295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Equation" r:id="rId3" imgW="5295600" imgH="1371600" progId="Equation.DSMT4">
                  <p:embed/>
                </p:oleObj>
              </mc:Choice>
              <mc:Fallback>
                <p:oleObj name="Equation" r:id="rId3" imgW="52956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951" y="2492298"/>
                        <a:ext cx="52959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29751" y="2557347"/>
            <a:ext cx="832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00" spc="-1200" dirty="0" smtClean="0">
                <a:solidFill>
                  <a:srgbClr val="FF0000"/>
                </a:solidFill>
              </a:rPr>
              <a:t>Q</a:t>
            </a:r>
            <a:r>
              <a:rPr lang="en-US" sz="2800" kern="100" dirty="0" smtClean="0">
                <a:solidFill>
                  <a:srgbClr val="FF0000"/>
                </a:solidFill>
                <a:latin typeface="Dotum"/>
                <a:ea typeface="Dotum"/>
              </a:rPr>
              <a:t>˙</a:t>
            </a:r>
            <a:r>
              <a:rPr lang="en-US" sz="2000" dirty="0" smtClean="0">
                <a:solidFill>
                  <a:srgbClr val="FF0000"/>
                </a:solidFill>
                <a:ea typeface="Dotum"/>
              </a:rPr>
              <a:t> =0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ea typeface="Dotum"/>
                <a:cs typeface="Arial"/>
              </a:rPr>
              <a:t>Ẇ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ea typeface="Dotum"/>
                <a:cs typeface="Arial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Dotum"/>
                <a:cs typeface="Arial"/>
              </a:rPr>
              <a:t>=0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647537" y="2622424"/>
            <a:ext cx="36576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84315" y="23652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104737" y="2622424"/>
            <a:ext cx="36576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41515" y="23652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954117" y="3087244"/>
            <a:ext cx="609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97017" y="33274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1324296"/>
            <a:ext cx="764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Additional info: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k(100 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°F)= 1.2 x 10</a:t>
            </a:r>
            <a:r>
              <a:rPr lang="en-US" sz="2000" baseline="30000" dirty="0" smtClean="0">
                <a:solidFill>
                  <a:srgbClr val="FF0000"/>
                </a:solidFill>
                <a:cs typeface="Arial"/>
              </a:rPr>
              <a:t>-4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 s</a:t>
            </a:r>
            <a:r>
              <a:rPr lang="en-US" sz="2000" baseline="30000" dirty="0" smtClean="0">
                <a:solidFill>
                  <a:srgbClr val="FF0000"/>
                </a:solidFill>
                <a:cs typeface="Arial"/>
              </a:rPr>
              <a:t>-1	</a:t>
            </a:r>
            <a:r>
              <a:rPr lang="en-US" sz="2000" dirty="0" smtClean="0">
                <a:solidFill>
                  <a:srgbClr val="0099FF"/>
                </a:solidFill>
                <a:latin typeface="Symbol" pitchFamily="18" charset="2"/>
                <a:cs typeface="Arial"/>
              </a:rPr>
              <a:t>D</a:t>
            </a:r>
            <a:r>
              <a:rPr lang="en-US" sz="2000" dirty="0" smtClean="0">
                <a:solidFill>
                  <a:srgbClr val="0099FF"/>
                </a:solidFill>
                <a:cs typeface="Arial"/>
              </a:rPr>
              <a:t>H</a:t>
            </a:r>
            <a:r>
              <a:rPr lang="en-US" sz="2000" dirty="0" smtClean="0">
                <a:solidFill>
                  <a:srgbClr val="0099FF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smtClean="0">
                <a:solidFill>
                  <a:srgbClr val="0099FF"/>
                </a:solidFill>
                <a:latin typeface="Arial"/>
                <a:cs typeface="Arial"/>
              </a:rPr>
              <a:t>RX</a:t>
            </a:r>
            <a:r>
              <a:rPr lang="en-US" sz="2000" dirty="0" smtClean="0">
                <a:solidFill>
                  <a:srgbClr val="0099FF"/>
                </a:solidFill>
                <a:latin typeface="Arial"/>
                <a:cs typeface="Arial"/>
              </a:rPr>
              <a:t>=-25000 Btu/</a:t>
            </a:r>
            <a:r>
              <a:rPr lang="en-US" sz="2000" dirty="0" err="1" smtClean="0">
                <a:solidFill>
                  <a:srgbClr val="0099FF"/>
                </a:solidFill>
                <a:latin typeface="Arial"/>
                <a:cs typeface="Arial"/>
              </a:rPr>
              <a:t>lb</a:t>
            </a:r>
            <a:r>
              <a:rPr lang="en-US" sz="2000" dirty="0" smtClean="0">
                <a:solidFill>
                  <a:srgbClr val="0099FF"/>
                </a:solidFill>
                <a:latin typeface="Arial"/>
                <a:cs typeface="Arial"/>
              </a:rPr>
              <a:t> mol</a:t>
            </a:r>
            <a:endParaRPr lang="en-US" sz="2000" dirty="0" smtClean="0">
              <a:solidFill>
                <a:srgbClr val="0099FF"/>
              </a:solidFill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096000" y="1030346"/>
            <a:ext cx="2286000" cy="1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515" y="1338147"/>
            <a:ext cx="1089101" cy="1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3659" y="4299581"/>
            <a:ext cx="4036682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Clicker Question: </a:t>
            </a:r>
            <a:r>
              <a:rPr lang="en-US" sz="2000" dirty="0" smtClean="0"/>
              <a:t>Does </a:t>
            </a:r>
            <a:r>
              <a:rPr lang="en-US" sz="2000" dirty="0" err="1" smtClean="0"/>
              <a:t>dT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= 0?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AutoNum type="alphaLcParenR"/>
            </a:pPr>
            <a:r>
              <a:rPr lang="en-US" sz="2000" dirty="0" smtClean="0"/>
              <a:t>Yes</a:t>
            </a:r>
          </a:p>
          <a:p>
            <a:pPr marL="457200" indent="-457200">
              <a:buAutoNum type="alphaLcParenR"/>
            </a:pPr>
            <a:r>
              <a:rPr lang="en-US" sz="2000" dirty="0" smtClean="0"/>
              <a:t>No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94498" y="4681032"/>
            <a:ext cx="986902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847114" y="1379485"/>
            <a:ext cx="2194560" cy="1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13276" y="1635821"/>
            <a:ext cx="274320" cy="1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9" grpId="0"/>
      <p:bldP spid="21" grpId="0"/>
      <p:bldP spid="23" grpId="0"/>
      <p:bldP spid="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79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Instead of feeding coolant to the reactor, a solvent with a low boiling point is added (component D).  The solvent has a </a:t>
            </a:r>
            <a:r>
              <a:rPr lang="en-US" sz="2000" dirty="0" smtClean="0">
                <a:solidFill>
                  <a:srgbClr val="FF3399"/>
                </a:solidFill>
              </a:rPr>
              <a:t>heat of vaporization of 1000 Btu/lb mol</a:t>
            </a:r>
            <a:r>
              <a:rPr lang="en-US" sz="2000" dirty="0" smtClean="0"/>
              <a:t>, and initially </a:t>
            </a:r>
            <a:r>
              <a:rPr lang="en-US" sz="2000" dirty="0" smtClean="0">
                <a:solidFill>
                  <a:srgbClr val="008000"/>
                </a:solidFill>
              </a:rPr>
              <a:t>25 lb mol of A</a:t>
            </a:r>
            <a:r>
              <a:rPr lang="en-US" sz="2000" dirty="0" smtClean="0"/>
              <a:t> are placed in the tank.  What is the rate of solvent evaporation after </a:t>
            </a:r>
            <a:r>
              <a:rPr lang="en-US" sz="2000" dirty="0" smtClean="0">
                <a:solidFill>
                  <a:srgbClr val="7030A0"/>
                </a:solidFill>
              </a:rPr>
              <a:t>2 h</a:t>
            </a:r>
            <a:r>
              <a:rPr lang="en-US" sz="20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651" y="16764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Still a </a:t>
            </a:r>
            <a:r>
              <a:rPr lang="en-US" sz="2000" dirty="0" err="1" smtClean="0">
                <a:solidFill>
                  <a:srgbClr val="7030A0"/>
                </a:solidFill>
              </a:rPr>
              <a:t>semibatch</a:t>
            </a:r>
            <a:r>
              <a:rPr lang="en-US" sz="2000" dirty="0" smtClean="0">
                <a:solidFill>
                  <a:srgbClr val="7030A0"/>
                </a:solidFill>
              </a:rPr>
              <a:t> reactor, where D is removed from the reactor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651" y="2057400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EB that accounts for a phase change: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73055"/>
              </p:ext>
            </p:extLst>
          </p:nvPr>
        </p:nvGraphicFramePr>
        <p:xfrm>
          <a:off x="1090951" y="2492298"/>
          <a:ext cx="5295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3" name="Equation" r:id="rId3" imgW="5295600" imgH="1371600" progId="Equation.DSMT4">
                  <p:embed/>
                </p:oleObj>
              </mc:Choice>
              <mc:Fallback>
                <p:oleObj name="Equation" r:id="rId3" imgW="52956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951" y="2492298"/>
                        <a:ext cx="52959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29751" y="2557347"/>
            <a:ext cx="832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00" spc="-1200" dirty="0" smtClean="0">
                <a:solidFill>
                  <a:srgbClr val="FF0000"/>
                </a:solidFill>
              </a:rPr>
              <a:t>Q</a:t>
            </a:r>
            <a:r>
              <a:rPr lang="en-US" sz="2800" kern="100" dirty="0" smtClean="0">
                <a:solidFill>
                  <a:srgbClr val="FF0000"/>
                </a:solidFill>
                <a:latin typeface="Dotum"/>
                <a:ea typeface="Dotum"/>
              </a:rPr>
              <a:t>˙</a:t>
            </a:r>
            <a:r>
              <a:rPr lang="en-US" sz="2000" dirty="0" smtClean="0">
                <a:solidFill>
                  <a:srgbClr val="FF0000"/>
                </a:solidFill>
                <a:ea typeface="Dotum"/>
              </a:rPr>
              <a:t> =0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ea typeface="Dotum"/>
                <a:cs typeface="Arial"/>
              </a:rPr>
              <a:t>Ẇ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ea typeface="Dotum"/>
                <a:cs typeface="Arial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Dotum"/>
                <a:cs typeface="Arial"/>
              </a:rPr>
              <a:t>=0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830" y="3312144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dT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dt</a:t>
            </a:r>
            <a:r>
              <a:rPr lang="en-US" sz="2000" dirty="0" smtClean="0">
                <a:solidFill>
                  <a:srgbClr val="FF0000"/>
                </a:solidFill>
              </a:rPr>
              <a:t> = 0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5811"/>
              </p:ext>
            </p:extLst>
          </p:nvPr>
        </p:nvGraphicFramePr>
        <p:xfrm>
          <a:off x="361950" y="3888836"/>
          <a:ext cx="396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4" name="Equation" r:id="rId5" imgW="3962160" imgH="685800" progId="Equation.DSMT4">
                  <p:embed/>
                </p:oleObj>
              </mc:Choice>
              <mc:Fallback>
                <p:oleObj name="Equation" r:id="rId5" imgW="39621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888836"/>
                        <a:ext cx="3962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8200" y="383522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 is the only species that ‘flows’, and 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err="1" smtClean="0">
                <a:solidFill>
                  <a:srgbClr val="9E9A00"/>
                </a:solidFill>
              </a:rPr>
              <a:t>V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>
                <a:solidFill>
                  <a:srgbClr val="008000"/>
                </a:solidFill>
              </a:rPr>
              <a:t>N</a:t>
            </a:r>
            <a:r>
              <a:rPr lang="en-US" sz="2000" baseline="-25000" dirty="0" smtClean="0">
                <a:solidFill>
                  <a:srgbClr val="008000"/>
                </a:solidFill>
              </a:rPr>
              <a:t>A0</a:t>
            </a:r>
            <a:r>
              <a:rPr lang="en-US" sz="2000" dirty="0" smtClean="0">
                <a:solidFill>
                  <a:srgbClr val="008000"/>
                </a:solidFill>
              </a:rPr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exp</a:t>
            </a:r>
            <a:r>
              <a:rPr lang="en-US" sz="2000" dirty="0" smtClean="0">
                <a:solidFill>
                  <a:srgbClr val="008000"/>
                </a:solidFill>
              </a:rPr>
              <a:t>[-</a:t>
            </a:r>
            <a:r>
              <a:rPr lang="en-US" sz="2000" dirty="0" err="1" smtClean="0">
                <a:solidFill>
                  <a:srgbClr val="008000"/>
                </a:solidFill>
              </a:rPr>
              <a:t>kt</a:t>
            </a:r>
            <a:r>
              <a:rPr lang="en-US" sz="2000" dirty="0" smtClean="0">
                <a:solidFill>
                  <a:srgbClr val="008000"/>
                </a:solidFill>
              </a:rPr>
              <a:t>])</a:t>
            </a:r>
            <a:r>
              <a:rPr lang="en-US" sz="2000" dirty="0" smtClean="0"/>
              <a:t>, so:</a:t>
            </a: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844523"/>
              </p:ext>
            </p:extLst>
          </p:nvPr>
        </p:nvGraphicFramePr>
        <p:xfrm>
          <a:off x="222250" y="4776248"/>
          <a:ext cx="462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5" name="Equation" r:id="rId7" imgW="4622760" imgH="507960" progId="Equation.DSMT4">
                  <p:embed/>
                </p:oleObj>
              </mc:Choice>
              <mc:Fallback>
                <p:oleObj name="Equation" r:id="rId7" imgW="462276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4776248"/>
                        <a:ext cx="4622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34334"/>
              </p:ext>
            </p:extLst>
          </p:nvPr>
        </p:nvGraphicFramePr>
        <p:xfrm>
          <a:off x="4857750" y="4585748"/>
          <a:ext cx="3568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6" name="Equation" r:id="rId9" imgW="3568680" imgH="888840" progId="Equation.DSMT4">
                  <p:embed/>
                </p:oleObj>
              </mc:Choice>
              <mc:Fallback>
                <p:oleObj name="Equation" r:id="rId9" imgW="356868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585748"/>
                        <a:ext cx="35687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85300"/>
              </p:ext>
            </p:extLst>
          </p:nvPr>
        </p:nvGraphicFramePr>
        <p:xfrm>
          <a:off x="219075" y="5659592"/>
          <a:ext cx="642143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7" name="Equation" r:id="rId11" imgW="6946560" imgH="1015920" progId="Equation.DSMT4">
                  <p:embed/>
                </p:oleObj>
              </mc:Choice>
              <mc:Fallback>
                <p:oleObj name="Equation" r:id="rId11" imgW="6946560" imgH="1015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5659592"/>
                        <a:ext cx="6421438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69924" y="5227539"/>
            <a:ext cx="2518561" cy="400110"/>
            <a:chOff x="4025320" y="5106239"/>
            <a:chExt cx="2518561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4025320" y="5106239"/>
              <a:ext cx="2369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3399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FF3399"/>
                  </a:solidFill>
                </a:rPr>
                <a:t>i0</a:t>
              </a:r>
              <a:r>
                <a:rPr lang="en-US" sz="2000" dirty="0" smtClean="0">
                  <a:solidFill>
                    <a:srgbClr val="FF3399"/>
                  </a:solidFill>
                </a:rPr>
                <a:t>-H</a:t>
              </a:r>
              <a:r>
                <a:rPr lang="en-US" sz="2000" baseline="-25000" dirty="0" smtClean="0">
                  <a:solidFill>
                    <a:srgbClr val="FF3399"/>
                  </a:solidFill>
                </a:rPr>
                <a:t>i</a:t>
              </a:r>
              <a:r>
                <a:rPr lang="en-US" sz="2000" dirty="0" smtClean="0">
                  <a:solidFill>
                    <a:srgbClr val="FF3399"/>
                  </a:solidFill>
                </a:rPr>
                <a:t> = heat of </a:t>
              </a:r>
              <a:r>
                <a:rPr lang="en-US" sz="2000" dirty="0" err="1" smtClean="0">
                  <a:solidFill>
                    <a:srgbClr val="FF3399"/>
                  </a:solidFill>
                </a:rPr>
                <a:t>vap</a:t>
              </a:r>
              <a:endParaRPr lang="en-US" sz="2000" dirty="0" smtClean="0">
                <a:solidFill>
                  <a:srgbClr val="FF3399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324600" y="5195964"/>
              <a:ext cx="219281" cy="100026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3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39846"/>
              </p:ext>
            </p:extLst>
          </p:nvPr>
        </p:nvGraphicFramePr>
        <p:xfrm>
          <a:off x="6597650" y="5757008"/>
          <a:ext cx="252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8" name="Equation" r:id="rId13" imgW="2527200" imgH="609480" progId="Equation.DSMT4">
                  <p:embed/>
                </p:oleObj>
              </mc:Choice>
              <mc:Fallback>
                <p:oleObj name="Equation" r:id="rId13" imgW="2527200" imgH="609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5757008"/>
                        <a:ext cx="2527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 flipH="1" flipV="1">
            <a:off x="1647537" y="2622424"/>
            <a:ext cx="36576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84315" y="23652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104737" y="2622424"/>
            <a:ext cx="36576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41515" y="23652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954117" y="3087244"/>
            <a:ext cx="609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97017" y="33274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418" y="1319037"/>
            <a:ext cx="856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Additional info: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k(100 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°F)= 1.2 x 10</a:t>
            </a:r>
            <a:r>
              <a:rPr lang="en-US" sz="2000" baseline="30000" dirty="0" smtClean="0">
                <a:solidFill>
                  <a:srgbClr val="FF0000"/>
                </a:solidFill>
                <a:cs typeface="Arial"/>
              </a:rPr>
              <a:t>-4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 s</a:t>
            </a:r>
            <a:r>
              <a:rPr lang="en-US" sz="2000" baseline="30000" dirty="0" smtClean="0">
                <a:solidFill>
                  <a:srgbClr val="FF0000"/>
                </a:solidFill>
                <a:cs typeface="Arial"/>
              </a:rPr>
              <a:t>-1	</a:t>
            </a:r>
            <a:r>
              <a:rPr lang="en-US" sz="2000" baseline="30000" dirty="0" smtClean="0">
                <a:cs typeface="Arial"/>
              </a:rPr>
              <a:t>	</a:t>
            </a:r>
            <a:r>
              <a:rPr lang="en-US" sz="2000" dirty="0" smtClean="0">
                <a:solidFill>
                  <a:srgbClr val="0099FF"/>
                </a:solidFill>
                <a:latin typeface="Symbol" pitchFamily="18" charset="2"/>
                <a:cs typeface="Arial"/>
              </a:rPr>
              <a:t>D</a:t>
            </a:r>
            <a:r>
              <a:rPr lang="en-US" sz="2000" dirty="0" smtClean="0">
                <a:solidFill>
                  <a:srgbClr val="0099FF"/>
                </a:solidFill>
                <a:cs typeface="Arial"/>
              </a:rPr>
              <a:t>H</a:t>
            </a:r>
            <a:r>
              <a:rPr lang="en-US" sz="2000" dirty="0" smtClean="0">
                <a:solidFill>
                  <a:srgbClr val="0099FF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smtClean="0">
                <a:solidFill>
                  <a:srgbClr val="0099FF"/>
                </a:solidFill>
                <a:latin typeface="Arial"/>
                <a:cs typeface="Arial"/>
              </a:rPr>
              <a:t>RX</a:t>
            </a:r>
            <a:r>
              <a:rPr lang="en-US" sz="2000" dirty="0" smtClean="0">
                <a:solidFill>
                  <a:srgbClr val="0099FF"/>
                </a:solidFill>
                <a:latin typeface="Arial"/>
                <a:cs typeface="Arial"/>
              </a:rPr>
              <a:t>=-25000 Btu/</a:t>
            </a:r>
            <a:r>
              <a:rPr lang="en-US" sz="2000" dirty="0" err="1" smtClean="0">
                <a:solidFill>
                  <a:srgbClr val="0099FF"/>
                </a:solidFill>
                <a:latin typeface="Arial"/>
                <a:cs typeface="Arial"/>
              </a:rPr>
              <a:t>lb</a:t>
            </a:r>
            <a:r>
              <a:rPr lang="en-US" sz="2000" dirty="0" smtClean="0">
                <a:solidFill>
                  <a:srgbClr val="0099FF"/>
                </a:solidFill>
                <a:latin typeface="Arial"/>
                <a:cs typeface="Arial"/>
              </a:rPr>
              <a:t> mol</a:t>
            </a:r>
            <a:endParaRPr lang="en-US" sz="2000" dirty="0" smtClean="0">
              <a:solidFill>
                <a:srgbClr val="0099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9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liquid phase exothermic reaction A </a:t>
            </a:r>
            <a:r>
              <a:rPr lang="en-US" dirty="0" smtClean="0">
                <a:latin typeface="Meiryo"/>
                <a:ea typeface="Meiryo"/>
                <a:cs typeface="Arial"/>
              </a:rPr>
              <a:t>→B </a:t>
            </a:r>
            <a:r>
              <a:rPr lang="en-US" dirty="0" smtClean="0">
                <a:ea typeface="Meiryo"/>
                <a:cs typeface="Arial"/>
              </a:rPr>
              <a:t>is carried out at </a:t>
            </a:r>
            <a:r>
              <a:rPr lang="en-US" dirty="0" smtClean="0"/>
              <a:t>358K</a:t>
            </a:r>
            <a:r>
              <a:rPr lang="en-US" dirty="0" smtClean="0">
                <a:ea typeface="Meiryo"/>
                <a:cs typeface="Arial"/>
              </a:rPr>
              <a:t> in a </a:t>
            </a:r>
            <a:r>
              <a:rPr lang="en-US" dirty="0" smtClean="0"/>
              <a:t>0.2 m</a:t>
            </a:r>
            <a:r>
              <a:rPr lang="en-US" baseline="30000" dirty="0" smtClean="0"/>
              <a:t>3</a:t>
            </a:r>
            <a:r>
              <a:rPr lang="en-US" dirty="0" smtClean="0"/>
              <a:t> CSTR</a:t>
            </a:r>
            <a:r>
              <a:rPr lang="en-US" dirty="0" smtClean="0">
                <a:latin typeface="Meiryo"/>
                <a:ea typeface="Meiryo"/>
                <a:cs typeface="Arial"/>
              </a:rPr>
              <a:t>.  </a:t>
            </a:r>
            <a:r>
              <a:rPr lang="en-US" dirty="0" smtClean="0">
                <a:ea typeface="Meiryo"/>
                <a:cs typeface="Arial"/>
              </a:rPr>
              <a:t>The coolant temperature is 273K and the heat transfer coefficient (U) is 7200 J/min·m</a:t>
            </a:r>
            <a:r>
              <a:rPr lang="en-US" baseline="30000" dirty="0" smtClean="0">
                <a:ea typeface="Meiryo"/>
                <a:cs typeface="Arial"/>
              </a:rPr>
              <a:t>2</a:t>
            </a:r>
            <a:r>
              <a:rPr lang="en-US" dirty="0" smtClean="0">
                <a:ea typeface="Meiryo"/>
                <a:cs typeface="Arial"/>
              </a:rPr>
              <a:t>·K</a:t>
            </a:r>
            <a:r>
              <a:rPr lang="en-US" dirty="0" smtClean="0">
                <a:latin typeface="Arial"/>
                <a:ea typeface="Meiryo"/>
                <a:cs typeface="Arial"/>
              </a:rPr>
              <a:t>.  What is the heat exchange area required for steady state operation?  Using this heat exchange area, plot T </a:t>
            </a:r>
            <a:r>
              <a:rPr lang="en-US" dirty="0" err="1" smtClean="0">
                <a:latin typeface="Arial"/>
                <a:ea typeface="Meiryo"/>
                <a:cs typeface="Arial"/>
              </a:rPr>
              <a:t>vs</a:t>
            </a:r>
            <a:r>
              <a:rPr lang="en-US" dirty="0" smtClean="0">
                <a:latin typeface="Arial"/>
                <a:ea typeface="Meiryo"/>
                <a:cs typeface="Arial"/>
              </a:rPr>
              <a:t> t for reactor start-up.  </a:t>
            </a:r>
            <a:endParaRPr lang="en-US" dirty="0" smtClean="0"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PA</a:t>
            </a:r>
            <a:r>
              <a:rPr lang="en-US" dirty="0" smtClean="0">
                <a:latin typeface="Arial"/>
                <a:cs typeface="Arial"/>
              </a:rPr>
              <a:t> =C</a:t>
            </a:r>
            <a:r>
              <a:rPr lang="en-US" baseline="-25000" dirty="0" smtClean="0">
                <a:latin typeface="Arial"/>
                <a:cs typeface="Arial"/>
              </a:rPr>
              <a:t>PS</a:t>
            </a:r>
            <a:r>
              <a:rPr lang="en-US" dirty="0" smtClean="0">
                <a:latin typeface="Arial"/>
                <a:cs typeface="Arial"/>
              </a:rPr>
              <a:t>=20 J/</a:t>
            </a:r>
            <a:r>
              <a:rPr lang="en-US" dirty="0" err="1" smtClean="0">
                <a:latin typeface="Arial"/>
                <a:cs typeface="Arial"/>
              </a:rPr>
              <a:t>g•K</a:t>
            </a:r>
            <a:r>
              <a:rPr lang="en-US" dirty="0" smtClean="0">
                <a:latin typeface="Arial"/>
                <a:cs typeface="Arial"/>
              </a:rPr>
              <a:t>    </a:t>
            </a:r>
            <a:r>
              <a:rPr lang="en-US" dirty="0" smtClean="0"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Ẇ</a:t>
            </a:r>
            <a:r>
              <a:rPr lang="en-US" baseline="-25000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=0    C</a:t>
            </a:r>
            <a:r>
              <a:rPr lang="en-US" baseline="-25000" dirty="0" smtClean="0">
                <a:latin typeface="Arial"/>
                <a:cs typeface="Arial"/>
              </a:rPr>
              <a:t>A0</a:t>
            </a:r>
            <a:r>
              <a:rPr lang="en-US" dirty="0" smtClean="0">
                <a:latin typeface="Arial"/>
                <a:cs typeface="Arial"/>
              </a:rPr>
              <a:t>= 180 g/dm</a:t>
            </a:r>
            <a:r>
              <a:rPr lang="en-US" baseline="30000" dirty="0" smtClean="0">
                <a:latin typeface="Arial"/>
                <a:cs typeface="Arial"/>
              </a:rPr>
              <a:t>3    </a:t>
            </a:r>
            <a:r>
              <a:rPr lang="en-US" dirty="0" smtClean="0">
                <a:latin typeface="Symbol" pitchFamily="18" charset="2"/>
                <a:cs typeface="Arial"/>
              </a:rPr>
              <a:t>u</a:t>
            </a:r>
            <a:r>
              <a:rPr lang="en-US" baseline="-25000" dirty="0" smtClean="0">
                <a:cs typeface="Arial"/>
              </a:rPr>
              <a:t>0</a:t>
            </a:r>
            <a:r>
              <a:rPr lang="en-US" dirty="0" smtClean="0">
                <a:cs typeface="Arial"/>
              </a:rPr>
              <a:t>= 500 dm</a:t>
            </a:r>
            <a:r>
              <a:rPr lang="en-US" baseline="30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/min 	T</a:t>
            </a:r>
            <a:r>
              <a:rPr lang="en-US" baseline="-25000" dirty="0" smtClean="0">
                <a:cs typeface="Arial"/>
              </a:rPr>
              <a:t>0</a:t>
            </a:r>
            <a:r>
              <a:rPr lang="en-US" dirty="0" smtClean="0">
                <a:cs typeface="Arial"/>
              </a:rPr>
              <a:t>= 313 K</a:t>
            </a:r>
          </a:p>
          <a:p>
            <a:r>
              <a:rPr lang="en-US" dirty="0" smtClean="0">
                <a:latin typeface="Symbol" pitchFamily="18" charset="2"/>
                <a:cs typeface="Arial"/>
              </a:rPr>
              <a:t>r</a:t>
            </a:r>
            <a:r>
              <a:rPr lang="en-US" dirty="0" smtClean="0">
                <a:cs typeface="Arial"/>
              </a:rPr>
              <a:t>= 900 g/dm</a:t>
            </a:r>
            <a:r>
              <a:rPr lang="en-US" baseline="30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	</a:t>
            </a:r>
            <a:r>
              <a:rPr lang="en-US" dirty="0" smtClean="0">
                <a:latin typeface="Symbol" pitchFamily="18" charset="2"/>
                <a:cs typeface="Arial"/>
              </a:rPr>
              <a:t>D</a:t>
            </a:r>
            <a:r>
              <a:rPr lang="en-US" dirty="0" smtClean="0">
                <a:cs typeface="Arial"/>
              </a:rPr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cs typeface="Arial"/>
              </a:rPr>
              <a:t>RX</a:t>
            </a:r>
            <a:r>
              <a:rPr lang="en-US" dirty="0" smtClean="0">
                <a:cs typeface="Arial"/>
              </a:rPr>
              <a:t>(T) = -2500 J/g	E=94852 J/</a:t>
            </a:r>
            <a:r>
              <a:rPr lang="en-US" dirty="0" err="1" smtClean="0">
                <a:cs typeface="Arial"/>
              </a:rPr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baseline="30000" dirty="0" smtClean="0">
                <a:cs typeface="Arial"/>
              </a:rPr>
              <a:t>          </a:t>
            </a:r>
            <a:r>
              <a:rPr lang="en-US" dirty="0" smtClean="0">
                <a:cs typeface="Arial"/>
              </a:rPr>
              <a:t>k(313K)= 1.1 min</a:t>
            </a:r>
            <a:r>
              <a:rPr lang="en-US" baseline="30000" dirty="0" smtClean="0">
                <a:cs typeface="Arial"/>
              </a:rPr>
              <a:t>-1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" y="16880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a) Heat exchange area for steady state operation: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165687"/>
            <a:ext cx="244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SS operation means that T is constant, so:</a:t>
            </a:r>
          </a:p>
        </p:txBody>
      </p:sp>
      <p:graphicFrame>
        <p:nvGraphicFramePr>
          <p:cNvPr id="75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73680"/>
              </p:ext>
            </p:extLst>
          </p:nvPr>
        </p:nvGraphicFramePr>
        <p:xfrm>
          <a:off x="2667000" y="2045677"/>
          <a:ext cx="5943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8" name="Equation" r:id="rId3" imgW="5943600" imgH="1371600" progId="Equation.DSMT4">
                  <p:embed/>
                </p:oleObj>
              </mc:Choice>
              <mc:Fallback>
                <p:oleObj name="Equation" r:id="rId3" imgW="5943600" imgH="1371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45677"/>
                        <a:ext cx="5943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887495"/>
              </p:ext>
            </p:extLst>
          </p:nvPr>
        </p:nvGraphicFramePr>
        <p:xfrm>
          <a:off x="1854200" y="3352800"/>
          <a:ext cx="543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9" name="Equation" r:id="rId5" imgW="5435280" imgH="685800" progId="Equation.DSMT4">
                  <p:embed/>
                </p:oleObj>
              </mc:Choice>
              <mc:Fallback>
                <p:oleObj name="Equation" r:id="rId5" imgW="5435280" imgH="685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352800"/>
                        <a:ext cx="5435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8615" y="3962400"/>
            <a:ext cx="792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0" spc="-1200" dirty="0" smtClean="0">
                <a:solidFill>
                  <a:srgbClr val="FF5050"/>
                </a:solidFill>
              </a:rPr>
              <a:t>Q</a:t>
            </a:r>
            <a:r>
              <a:rPr lang="en-US" sz="2800" kern="100" dirty="0" smtClean="0">
                <a:solidFill>
                  <a:srgbClr val="FF5050"/>
                </a:solidFill>
                <a:latin typeface="Dotum"/>
                <a:ea typeface="Dotum"/>
              </a:rPr>
              <a:t>˙</a:t>
            </a:r>
            <a:r>
              <a:rPr lang="en-US" sz="2000" dirty="0" smtClean="0">
                <a:solidFill>
                  <a:srgbClr val="FF5050"/>
                </a:solidFill>
                <a:ea typeface="Dotum"/>
              </a:rPr>
              <a:t> =UA(T</a:t>
            </a:r>
            <a:r>
              <a:rPr lang="en-US" sz="2000" baseline="-25000" dirty="0" smtClean="0">
                <a:solidFill>
                  <a:srgbClr val="FF5050"/>
                </a:solidFill>
                <a:ea typeface="Dotum"/>
              </a:rPr>
              <a:t>a</a:t>
            </a:r>
            <a:r>
              <a:rPr lang="en-US" sz="2000" dirty="0" smtClean="0">
                <a:solidFill>
                  <a:srgbClr val="FF5050"/>
                </a:solidFill>
                <a:ea typeface="Dotum"/>
              </a:rPr>
              <a:t>-T)</a:t>
            </a:r>
            <a:r>
              <a:rPr lang="en-US" sz="2000" dirty="0" smtClean="0">
                <a:ea typeface="Dotum"/>
              </a:rPr>
              <a:t>,</a:t>
            </a:r>
            <a:r>
              <a:rPr lang="en-US" sz="2000" dirty="0" smtClean="0">
                <a:solidFill>
                  <a:srgbClr val="FF5050"/>
                </a:solidFill>
                <a:ea typeface="Dotum"/>
              </a:rPr>
              <a:t> </a:t>
            </a:r>
            <a:r>
              <a:rPr lang="en-US" sz="2000" dirty="0" smtClean="0">
                <a:latin typeface="Arial"/>
                <a:ea typeface="Dotum"/>
                <a:cs typeface="Arial"/>
              </a:rPr>
              <a:t>Ẇ</a:t>
            </a:r>
            <a:r>
              <a:rPr lang="en-US" sz="2000" baseline="-25000" dirty="0" smtClean="0">
                <a:latin typeface="Arial"/>
                <a:ea typeface="Dotum"/>
                <a:cs typeface="Arial"/>
              </a:rPr>
              <a:t>S</a:t>
            </a:r>
            <a:r>
              <a:rPr lang="en-US" sz="2000" dirty="0" smtClean="0">
                <a:latin typeface="Arial"/>
                <a:ea typeface="Dotum"/>
                <a:cs typeface="Arial"/>
              </a:rPr>
              <a:t>=0, and </a:t>
            </a:r>
            <a:r>
              <a:rPr lang="en-US" sz="2000" dirty="0" smtClean="0">
                <a:solidFill>
                  <a:srgbClr val="FF3399"/>
                </a:solidFill>
                <a:latin typeface="Arial"/>
                <a:ea typeface="Dotum"/>
                <a:cs typeface="Arial"/>
              </a:rPr>
              <a:t>A is only species that flows</a:t>
            </a:r>
            <a:endParaRPr lang="en-US" sz="2000" dirty="0" smtClean="0">
              <a:solidFill>
                <a:srgbClr val="FF3399"/>
              </a:solidFill>
            </a:endParaRPr>
          </a:p>
        </p:txBody>
      </p:sp>
      <p:graphicFrame>
        <p:nvGraphicFramePr>
          <p:cNvPr id="75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81"/>
              </p:ext>
            </p:extLst>
          </p:nvPr>
        </p:nvGraphicFramePr>
        <p:xfrm>
          <a:off x="1606550" y="4445000"/>
          <a:ext cx="5930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0" name="Equation" r:id="rId7" imgW="5930640" imgH="444240" progId="Equation.DSMT4">
                  <p:embed/>
                </p:oleObj>
              </mc:Choice>
              <mc:Fallback>
                <p:oleObj name="Equation" r:id="rId7" imgW="593064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4445000"/>
                        <a:ext cx="5930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7200" y="485457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in 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= </a:t>
            </a:r>
            <a:r>
              <a:rPr lang="en-US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k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and solve for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</a:p>
        </p:txBody>
      </p:sp>
      <p:graphicFrame>
        <p:nvGraphicFramePr>
          <p:cNvPr id="757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328369"/>
              </p:ext>
            </p:extLst>
          </p:nvPr>
        </p:nvGraphicFramePr>
        <p:xfrm>
          <a:off x="1733550" y="5240338"/>
          <a:ext cx="632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1" name="Equation" r:id="rId9" imgW="6324480" imgH="444240" progId="Equation.DSMT4">
                  <p:embed/>
                </p:oleObj>
              </mc:Choice>
              <mc:Fallback>
                <p:oleObj name="Equation" r:id="rId9" imgW="6324480" imgH="4442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5240338"/>
                        <a:ext cx="6324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41710"/>
              </p:ext>
            </p:extLst>
          </p:nvPr>
        </p:nvGraphicFramePr>
        <p:xfrm>
          <a:off x="1930400" y="5762625"/>
          <a:ext cx="5283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2" name="Equation" r:id="rId11" imgW="5283000" imgH="825480" progId="Equation.DSMT4">
                  <p:embed/>
                </p:oleObj>
              </mc:Choice>
              <mc:Fallback>
                <p:oleObj name="Equation" r:id="rId11" imgW="5283000" imgH="825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762625"/>
                        <a:ext cx="5283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liquid phase exothermic reaction A </a:t>
            </a:r>
            <a:r>
              <a:rPr lang="en-US" dirty="0" smtClean="0">
                <a:latin typeface="Meiryo"/>
                <a:ea typeface="Meiryo"/>
                <a:cs typeface="Arial"/>
              </a:rPr>
              <a:t>→B </a:t>
            </a:r>
            <a:r>
              <a:rPr lang="en-US" dirty="0" smtClean="0">
                <a:ea typeface="Meiryo"/>
                <a:cs typeface="Arial"/>
              </a:rPr>
              <a:t>is carried out at </a:t>
            </a:r>
            <a:r>
              <a:rPr lang="en-US" dirty="0" smtClean="0">
                <a:solidFill>
                  <a:srgbClr val="FF5050"/>
                </a:solidFill>
              </a:rPr>
              <a:t>358K</a:t>
            </a:r>
            <a:r>
              <a:rPr lang="en-US" dirty="0" smtClean="0">
                <a:ea typeface="Meiryo"/>
                <a:cs typeface="Arial"/>
              </a:rPr>
              <a:t> in a </a:t>
            </a:r>
            <a:r>
              <a:rPr lang="en-US" dirty="0" smtClean="0">
                <a:solidFill>
                  <a:srgbClr val="9E9A00"/>
                </a:solidFill>
              </a:rPr>
              <a:t>0.2 m</a:t>
            </a:r>
            <a:r>
              <a:rPr lang="en-US" baseline="30000" dirty="0" smtClean="0">
                <a:solidFill>
                  <a:srgbClr val="9E9A00"/>
                </a:solidFill>
              </a:rPr>
              <a:t>3</a:t>
            </a:r>
            <a:r>
              <a:rPr lang="en-US" dirty="0" smtClean="0">
                <a:solidFill>
                  <a:srgbClr val="9E9A00"/>
                </a:solidFill>
              </a:rPr>
              <a:t> </a:t>
            </a:r>
            <a:r>
              <a:rPr lang="en-US" dirty="0" smtClean="0"/>
              <a:t>CSTR</a:t>
            </a:r>
            <a:r>
              <a:rPr lang="en-US" dirty="0" smtClean="0">
                <a:latin typeface="Meiryo"/>
                <a:ea typeface="Meiryo"/>
                <a:cs typeface="Arial"/>
              </a:rPr>
              <a:t>.  </a:t>
            </a:r>
            <a:r>
              <a:rPr lang="en-US" dirty="0" smtClean="0">
                <a:ea typeface="Meiryo"/>
                <a:cs typeface="Arial"/>
              </a:rPr>
              <a:t>The </a:t>
            </a:r>
            <a:r>
              <a:rPr lang="en-US" dirty="0" smtClean="0">
                <a:solidFill>
                  <a:srgbClr val="9933FF"/>
                </a:solidFill>
                <a:ea typeface="Meiryo"/>
                <a:cs typeface="Arial"/>
              </a:rPr>
              <a:t>coolant temperature is 273K </a:t>
            </a:r>
            <a:r>
              <a:rPr lang="en-US" dirty="0" smtClean="0">
                <a:ea typeface="Meiryo"/>
                <a:cs typeface="Arial"/>
              </a:rPr>
              <a:t>and the </a:t>
            </a:r>
            <a:r>
              <a:rPr lang="en-US" dirty="0" smtClean="0">
                <a:solidFill>
                  <a:srgbClr val="006600"/>
                </a:solidFill>
                <a:ea typeface="Meiryo"/>
                <a:cs typeface="Arial"/>
              </a:rPr>
              <a:t>heat transfer coefficient (U) is 7200 J/min</a:t>
            </a:r>
            <a:r>
              <a:rPr lang="en-US" dirty="0" smtClean="0">
                <a:solidFill>
                  <a:srgbClr val="006600"/>
                </a:solidFill>
                <a:latin typeface="Arial"/>
                <a:ea typeface="Meiryo"/>
                <a:cs typeface="Arial"/>
              </a:rPr>
              <a:t>·</a:t>
            </a:r>
            <a:r>
              <a:rPr lang="en-US" dirty="0" smtClean="0">
                <a:solidFill>
                  <a:srgbClr val="006600"/>
                </a:solidFill>
                <a:ea typeface="Meiryo"/>
                <a:cs typeface="Arial"/>
              </a:rPr>
              <a:t>m</a:t>
            </a:r>
            <a:r>
              <a:rPr lang="en-US" baseline="30000" dirty="0" smtClean="0">
                <a:solidFill>
                  <a:srgbClr val="006600"/>
                </a:solidFill>
                <a:ea typeface="Meiryo"/>
                <a:cs typeface="Arial"/>
              </a:rPr>
              <a:t>2</a:t>
            </a:r>
            <a:r>
              <a:rPr lang="en-US" dirty="0" smtClean="0">
                <a:solidFill>
                  <a:srgbClr val="006600"/>
                </a:solidFill>
                <a:latin typeface="Arial"/>
                <a:ea typeface="Meiryo"/>
                <a:cs typeface="Arial"/>
              </a:rPr>
              <a:t>·K</a:t>
            </a:r>
            <a:r>
              <a:rPr lang="en-US" dirty="0" smtClean="0">
                <a:latin typeface="Arial"/>
                <a:ea typeface="Meiryo"/>
                <a:cs typeface="Arial"/>
              </a:rPr>
              <a:t>.  What is the heat exchange area required for steady state operation?  Using this heat exchange area, plot T </a:t>
            </a:r>
            <a:r>
              <a:rPr lang="en-US" dirty="0" err="1" smtClean="0">
                <a:latin typeface="Arial"/>
                <a:ea typeface="Meiryo"/>
                <a:cs typeface="Arial"/>
              </a:rPr>
              <a:t>vs</a:t>
            </a:r>
            <a:r>
              <a:rPr lang="en-US" dirty="0" smtClean="0">
                <a:latin typeface="Arial"/>
                <a:ea typeface="Meiryo"/>
                <a:cs typeface="Arial"/>
              </a:rPr>
              <a:t> t for reactor start-up.  </a:t>
            </a:r>
            <a:endParaRPr lang="en-US" dirty="0" smtClean="0">
              <a:cs typeface="Arial"/>
            </a:endParaRPr>
          </a:p>
          <a:p>
            <a:r>
              <a:rPr lang="en-US" dirty="0" smtClean="0">
                <a:solidFill>
                  <a:srgbClr val="FF33CC"/>
                </a:solidFill>
                <a:cs typeface="Arial"/>
              </a:rPr>
              <a:t>C</a:t>
            </a:r>
            <a:r>
              <a:rPr lang="en-US" baseline="-25000" dirty="0" smtClean="0">
                <a:solidFill>
                  <a:srgbClr val="FF33CC"/>
                </a:solidFill>
                <a:cs typeface="Arial"/>
              </a:rPr>
              <a:t>PA</a:t>
            </a:r>
            <a:r>
              <a:rPr lang="en-US" dirty="0" smtClean="0">
                <a:solidFill>
                  <a:srgbClr val="FF33CC"/>
                </a:solidFill>
                <a:cs typeface="Arial"/>
              </a:rPr>
              <a:t> =C</a:t>
            </a:r>
            <a:r>
              <a:rPr lang="en-US" baseline="-25000" dirty="0" smtClean="0">
                <a:solidFill>
                  <a:srgbClr val="FF33CC"/>
                </a:solidFill>
                <a:cs typeface="Arial"/>
              </a:rPr>
              <a:t>PS</a:t>
            </a:r>
            <a:r>
              <a:rPr lang="en-US" dirty="0" smtClean="0">
                <a:solidFill>
                  <a:srgbClr val="FF33CC"/>
                </a:solidFill>
                <a:cs typeface="Arial"/>
              </a:rPr>
              <a:t>=20 J/</a:t>
            </a:r>
            <a:r>
              <a:rPr lang="en-US" dirty="0" err="1" smtClean="0">
                <a:solidFill>
                  <a:srgbClr val="FF3399"/>
                </a:solidFill>
                <a:cs typeface="Arial"/>
              </a:rPr>
              <a:t>g•K</a:t>
            </a:r>
            <a:r>
              <a:rPr lang="en-US" dirty="0" smtClean="0">
                <a:solidFill>
                  <a:srgbClr val="FF3399"/>
                </a:solidFill>
                <a:cs typeface="Arial"/>
              </a:rPr>
              <a:t>     </a:t>
            </a:r>
            <a:r>
              <a:rPr lang="en-US" dirty="0" smtClean="0">
                <a:cs typeface="Arial"/>
              </a:rPr>
              <a:t>Ẇ</a:t>
            </a:r>
            <a:r>
              <a:rPr lang="en-US" baseline="-25000" dirty="0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=0    </a:t>
            </a:r>
            <a:r>
              <a:rPr lang="en-US" dirty="0" smtClean="0">
                <a:solidFill>
                  <a:srgbClr val="0099FF"/>
                </a:solidFill>
                <a:cs typeface="Arial"/>
              </a:rPr>
              <a:t>C</a:t>
            </a:r>
            <a:r>
              <a:rPr lang="en-US" baseline="-25000" dirty="0" smtClean="0">
                <a:solidFill>
                  <a:srgbClr val="0099FF"/>
                </a:solidFill>
                <a:cs typeface="Arial"/>
              </a:rPr>
              <a:t>A0</a:t>
            </a:r>
            <a:r>
              <a:rPr lang="en-US" dirty="0" smtClean="0">
                <a:solidFill>
                  <a:srgbClr val="0099FF"/>
                </a:solidFill>
                <a:cs typeface="Arial"/>
              </a:rPr>
              <a:t>= 180 g/dm</a:t>
            </a:r>
            <a:r>
              <a:rPr lang="en-US" baseline="30000" dirty="0" smtClean="0">
                <a:solidFill>
                  <a:srgbClr val="0099FF"/>
                </a:solidFill>
                <a:cs typeface="Arial"/>
              </a:rPr>
              <a:t>3    </a:t>
            </a:r>
            <a:r>
              <a:rPr lang="en-US" dirty="0" smtClean="0">
                <a:solidFill>
                  <a:srgbClr val="003399"/>
                </a:solidFill>
                <a:latin typeface="Symbol" pitchFamily="18" charset="2"/>
                <a:cs typeface="Arial"/>
              </a:rPr>
              <a:t>u</a:t>
            </a:r>
            <a:r>
              <a:rPr lang="en-US" baseline="-25000" dirty="0" smtClean="0">
                <a:solidFill>
                  <a:srgbClr val="003399"/>
                </a:solidFill>
                <a:cs typeface="Arial"/>
              </a:rPr>
              <a:t>0</a:t>
            </a:r>
            <a:r>
              <a:rPr lang="en-US" dirty="0" smtClean="0">
                <a:solidFill>
                  <a:srgbClr val="003399"/>
                </a:solidFill>
                <a:cs typeface="Arial"/>
              </a:rPr>
              <a:t>= 500 dm</a:t>
            </a:r>
            <a:r>
              <a:rPr lang="en-US" baseline="30000" dirty="0" smtClean="0">
                <a:solidFill>
                  <a:srgbClr val="003399"/>
                </a:solidFill>
                <a:cs typeface="Arial"/>
              </a:rPr>
              <a:t>3</a:t>
            </a:r>
            <a:r>
              <a:rPr lang="en-US" dirty="0" smtClean="0">
                <a:solidFill>
                  <a:srgbClr val="003399"/>
                </a:solidFill>
                <a:cs typeface="Arial"/>
              </a:rPr>
              <a:t>/min </a:t>
            </a:r>
            <a:r>
              <a:rPr lang="en-US" dirty="0" smtClean="0">
                <a:cs typeface="Arial"/>
              </a:rPr>
              <a:t>	</a:t>
            </a:r>
            <a:r>
              <a:rPr lang="en-US" dirty="0" smtClean="0">
                <a:solidFill>
                  <a:srgbClr val="C00000"/>
                </a:solidFill>
                <a:cs typeface="Arial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  <a:cs typeface="Arial"/>
              </a:rPr>
              <a:t>0</a:t>
            </a:r>
            <a:r>
              <a:rPr lang="en-US" dirty="0" smtClean="0">
                <a:solidFill>
                  <a:srgbClr val="C00000"/>
                </a:solidFill>
                <a:cs typeface="Arial"/>
              </a:rPr>
              <a:t>= 313 K</a:t>
            </a:r>
          </a:p>
          <a:p>
            <a:r>
              <a:rPr lang="en-US" dirty="0" smtClean="0">
                <a:latin typeface="Symbol" pitchFamily="18" charset="2"/>
                <a:cs typeface="Arial"/>
              </a:rPr>
              <a:t>r</a:t>
            </a:r>
            <a:r>
              <a:rPr lang="en-US" dirty="0" smtClean="0">
                <a:cs typeface="Arial"/>
              </a:rPr>
              <a:t>= 900 g/dm</a:t>
            </a:r>
            <a:r>
              <a:rPr lang="en-US" baseline="30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cs typeface="Arial"/>
              </a:rPr>
              <a:t>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Arial"/>
              </a:rPr>
              <a:t>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°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cs typeface="Arial"/>
              </a:rPr>
              <a:t>RX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Arial"/>
              </a:rPr>
              <a:t>(T) = -2500 J/g</a:t>
            </a:r>
            <a:r>
              <a:rPr lang="en-US" dirty="0" smtClean="0">
                <a:cs typeface="Arial"/>
              </a:rPr>
              <a:t>	E=94852 J/</a:t>
            </a:r>
            <a:r>
              <a:rPr lang="en-US" dirty="0" err="1" smtClean="0">
                <a:cs typeface="Arial"/>
              </a:rPr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baseline="30000" dirty="0" smtClean="0">
                <a:cs typeface="Arial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k(313K)= 1.1 min</a:t>
            </a:r>
            <a:r>
              <a:rPr lang="en-US" baseline="30000" dirty="0" smtClean="0">
                <a:solidFill>
                  <a:srgbClr val="FF0000"/>
                </a:solidFill>
                <a:cs typeface="Arial"/>
              </a:rPr>
              <a:t>-1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925822"/>
              </p:ext>
            </p:extLst>
          </p:nvPr>
        </p:nvGraphicFramePr>
        <p:xfrm>
          <a:off x="361950" y="2254250"/>
          <a:ext cx="205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67" name="Equation" r:id="rId3" imgW="2057400" imgH="330120" progId="Equation.DSMT4">
                  <p:embed/>
                </p:oleObj>
              </mc:Choice>
              <mc:Fallback>
                <p:oleObj name="Equation" r:id="rId3" imgW="205740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254250"/>
                        <a:ext cx="2057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537179"/>
              </p:ext>
            </p:extLst>
          </p:nvPr>
        </p:nvGraphicFramePr>
        <p:xfrm>
          <a:off x="2635250" y="2254250"/>
          <a:ext cx="325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68" name="Equation" r:id="rId5" imgW="3251160" imgH="330120" progId="Equation.DSMT4">
                  <p:embed/>
                </p:oleObj>
              </mc:Choice>
              <mc:Fallback>
                <p:oleObj name="Equation" r:id="rId5" imgW="325116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2254250"/>
                        <a:ext cx="3251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348464"/>
              </p:ext>
            </p:extLst>
          </p:nvPr>
        </p:nvGraphicFramePr>
        <p:xfrm>
          <a:off x="5930900" y="2254524"/>
          <a:ext cx="283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69" name="Equation" r:id="rId7" imgW="2831760" imgH="330120" progId="Equation.DSMT4">
                  <p:embed/>
                </p:oleObj>
              </mc:Choice>
              <mc:Fallback>
                <p:oleObj name="Equation" r:id="rId7" imgW="2831760" imgH="3301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2254524"/>
                        <a:ext cx="2832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2400" y="1717431"/>
            <a:ext cx="687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material balance to determine steady state value of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57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144377"/>
              </p:ext>
            </p:extLst>
          </p:nvPr>
        </p:nvGraphicFramePr>
        <p:xfrm>
          <a:off x="76200" y="2882900"/>
          <a:ext cx="1803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0" name="Equation" r:id="rId9" imgW="1803240" imgH="698400" progId="Equation.DSMT4">
                  <p:embed/>
                </p:oleObj>
              </mc:Choice>
              <mc:Fallback>
                <p:oleObj name="Equation" r:id="rId9" imgW="1803240" imgH="698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882900"/>
                        <a:ext cx="1803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89760"/>
              </p:ext>
            </p:extLst>
          </p:nvPr>
        </p:nvGraphicFramePr>
        <p:xfrm>
          <a:off x="2057400" y="2870200"/>
          <a:ext cx="4800384" cy="6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1" name="Equation" r:id="rId11" imgW="5333760" imgH="711000" progId="Equation.DSMT4">
                  <p:embed/>
                </p:oleObj>
              </mc:Choice>
              <mc:Fallback>
                <p:oleObj name="Equation" r:id="rId11" imgW="5333760" imgH="71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70200"/>
                        <a:ext cx="4800384" cy="6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549461"/>
              </p:ext>
            </p:extLst>
          </p:nvPr>
        </p:nvGraphicFramePr>
        <p:xfrm>
          <a:off x="6858000" y="2908300"/>
          <a:ext cx="2222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2" name="Equation" r:id="rId13" imgW="2222280" imgH="609480" progId="Equation.DSMT4">
                  <p:embed/>
                </p:oleObj>
              </mc:Choice>
              <mc:Fallback>
                <p:oleObj name="Equation" r:id="rId13" imgW="2222280" imgH="609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908300"/>
                        <a:ext cx="2222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392904"/>
              </p:ext>
            </p:extLst>
          </p:nvPr>
        </p:nvGraphicFramePr>
        <p:xfrm>
          <a:off x="958850" y="3657600"/>
          <a:ext cx="482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3" name="Equation" r:id="rId15" imgW="4825800" imgH="1015920" progId="Equation.DSMT4">
                  <p:embed/>
                </p:oleObj>
              </mc:Choice>
              <mc:Fallback>
                <p:oleObj name="Equation" r:id="rId15" imgW="4825800" imgH="10159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657600"/>
                        <a:ext cx="48260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595636"/>
              </p:ext>
            </p:extLst>
          </p:nvPr>
        </p:nvGraphicFramePr>
        <p:xfrm>
          <a:off x="5899150" y="3937000"/>
          <a:ext cx="210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4" name="Equation" r:id="rId17" imgW="2108160" imgH="406080" progId="Equation.DSMT4">
                  <p:embed/>
                </p:oleObj>
              </mc:Choice>
              <mc:Fallback>
                <p:oleObj name="Equation" r:id="rId17" imgW="2108160" imgH="406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3937000"/>
                        <a:ext cx="2108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59040"/>
              </p:ext>
            </p:extLst>
          </p:nvPr>
        </p:nvGraphicFramePr>
        <p:xfrm>
          <a:off x="1073150" y="4737100"/>
          <a:ext cx="6997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5" name="Equation" r:id="rId19" imgW="6997680" imgH="825480" progId="Equation.DSMT4">
                  <p:embed/>
                </p:oleObj>
              </mc:Choice>
              <mc:Fallback>
                <p:oleObj name="Equation" r:id="rId19" imgW="6997680" imgH="825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737100"/>
                        <a:ext cx="6997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011237"/>
              </p:ext>
            </p:extLst>
          </p:nvPr>
        </p:nvGraphicFramePr>
        <p:xfrm>
          <a:off x="133350" y="5715000"/>
          <a:ext cx="8877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6" name="Equation" r:id="rId21" imgW="8877240" imgH="812520" progId="Equation.DSMT4">
                  <p:embed/>
                </p:oleObj>
              </mc:Choice>
              <mc:Fallback>
                <p:oleObj name="Equation" r:id="rId21" imgW="8877240" imgH="8125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5715000"/>
                        <a:ext cx="8877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33400" y="3025914"/>
            <a:ext cx="3680691" cy="1902676"/>
            <a:chOff x="3607" y="173"/>
            <a:chExt cx="2701" cy="1383"/>
          </a:xfrm>
        </p:grpSpPr>
        <p:sp>
          <p:nvSpPr>
            <p:cNvPr id="61477" name="Line 14"/>
            <p:cNvSpPr>
              <a:spLocks noChangeShapeType="1"/>
            </p:cNvSpPr>
            <p:nvPr/>
          </p:nvSpPr>
          <p:spPr bwMode="auto">
            <a:xfrm>
              <a:off x="4113" y="1315"/>
              <a:ext cx="18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5"/>
            <p:cNvSpPr>
              <a:spLocks noChangeShapeType="1"/>
            </p:cNvSpPr>
            <p:nvPr/>
          </p:nvSpPr>
          <p:spPr bwMode="auto">
            <a:xfrm flipV="1">
              <a:off x="4113" y="200"/>
              <a:ext cx="0" cy="1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Text Box 16"/>
            <p:cNvSpPr txBox="1">
              <a:spLocks noChangeArrowheads="1"/>
            </p:cNvSpPr>
            <p:nvPr/>
          </p:nvSpPr>
          <p:spPr bwMode="auto">
            <a:xfrm>
              <a:off x="5469" y="1288"/>
              <a:ext cx="239" cy="2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/>
                <a:t>T</a:t>
              </a:r>
            </a:p>
          </p:txBody>
        </p:sp>
        <p:sp>
          <p:nvSpPr>
            <p:cNvPr id="61480" name="Text Box 17"/>
            <p:cNvSpPr txBox="1">
              <a:spLocks noChangeArrowheads="1"/>
            </p:cNvSpPr>
            <p:nvPr/>
          </p:nvSpPr>
          <p:spPr bwMode="auto">
            <a:xfrm>
              <a:off x="3607" y="173"/>
              <a:ext cx="474" cy="2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dirty="0"/>
                <a:t>R(T)</a:t>
              </a:r>
            </a:p>
          </p:txBody>
        </p:sp>
        <p:sp>
          <p:nvSpPr>
            <p:cNvPr id="61481" name="Line 18"/>
            <p:cNvSpPr>
              <a:spLocks noChangeShapeType="1"/>
            </p:cNvSpPr>
            <p:nvPr/>
          </p:nvSpPr>
          <p:spPr bwMode="auto">
            <a:xfrm flipV="1">
              <a:off x="4235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 flipV="1">
              <a:off x="4403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0"/>
            <p:cNvSpPr>
              <a:spLocks noChangeShapeType="1"/>
            </p:cNvSpPr>
            <p:nvPr/>
          </p:nvSpPr>
          <p:spPr bwMode="auto">
            <a:xfrm flipV="1">
              <a:off x="4603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1"/>
            <p:cNvSpPr>
              <a:spLocks noChangeShapeType="1"/>
            </p:cNvSpPr>
            <p:nvPr/>
          </p:nvSpPr>
          <p:spPr bwMode="auto">
            <a:xfrm flipV="1">
              <a:off x="4787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2"/>
            <p:cNvSpPr>
              <a:spLocks noChangeShapeType="1"/>
            </p:cNvSpPr>
            <p:nvPr/>
          </p:nvSpPr>
          <p:spPr bwMode="auto">
            <a:xfrm flipV="1">
              <a:off x="4995" y="239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AutoShape 23"/>
            <p:cNvSpPr>
              <a:spLocks noChangeArrowheads="1"/>
            </p:cNvSpPr>
            <p:nvPr/>
          </p:nvSpPr>
          <p:spPr bwMode="auto">
            <a:xfrm>
              <a:off x="4523" y="606"/>
              <a:ext cx="1044" cy="163"/>
            </a:xfrm>
            <a:prstGeom prst="rightArrow">
              <a:avLst>
                <a:gd name="adj1" fmla="val 50000"/>
                <a:gd name="adj2" fmla="val 160123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Text Box 24"/>
            <p:cNvSpPr txBox="1">
              <a:spLocks noChangeArrowheads="1"/>
            </p:cNvSpPr>
            <p:nvPr/>
          </p:nvSpPr>
          <p:spPr bwMode="auto">
            <a:xfrm>
              <a:off x="5218" y="845"/>
              <a:ext cx="1090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2000">
                  <a:solidFill>
                    <a:schemeClr val="accent2"/>
                  </a:solidFill>
                </a:rPr>
                <a:t>Increase T</a:t>
              </a:r>
              <a:r>
                <a:rPr lang="en-GB" altLang="zh-TW" sz="2000" baseline="-25000">
                  <a:solidFill>
                    <a:schemeClr val="accent2"/>
                  </a:solidFill>
                </a:rPr>
                <a:t>0</a:t>
              </a:r>
              <a:endParaRPr lang="en-GB" altLang="zh-TW"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270634" y="2514600"/>
            <a:ext cx="3574074" cy="1939925"/>
            <a:chOff x="3639" y="1473"/>
            <a:chExt cx="2439" cy="1222"/>
          </a:xfrm>
        </p:grpSpPr>
        <p:sp>
          <p:nvSpPr>
            <p:cNvPr id="61462" name="Line 28"/>
            <p:cNvSpPr>
              <a:spLocks noChangeShapeType="1"/>
            </p:cNvSpPr>
            <p:nvPr/>
          </p:nvSpPr>
          <p:spPr bwMode="auto">
            <a:xfrm>
              <a:off x="4110" y="2486"/>
              <a:ext cx="17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Line 29"/>
            <p:cNvSpPr>
              <a:spLocks noChangeShapeType="1"/>
            </p:cNvSpPr>
            <p:nvPr/>
          </p:nvSpPr>
          <p:spPr bwMode="auto">
            <a:xfrm flipV="1">
              <a:off x="4110" y="1519"/>
              <a:ext cx="0" cy="9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Text Box 30"/>
            <p:cNvSpPr txBox="1">
              <a:spLocks noChangeArrowheads="1"/>
            </p:cNvSpPr>
            <p:nvPr/>
          </p:nvSpPr>
          <p:spPr bwMode="auto">
            <a:xfrm>
              <a:off x="5371" y="2462"/>
              <a:ext cx="222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/>
                <a:t>T</a:t>
              </a:r>
            </a:p>
          </p:txBody>
        </p:sp>
        <p:sp>
          <p:nvSpPr>
            <p:cNvPr id="61465" name="Text Box 31"/>
            <p:cNvSpPr txBox="1">
              <a:spLocks noChangeArrowheads="1"/>
            </p:cNvSpPr>
            <p:nvPr/>
          </p:nvSpPr>
          <p:spPr bwMode="auto">
            <a:xfrm>
              <a:off x="3639" y="1496"/>
              <a:ext cx="441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dirty="0"/>
                <a:t>R(T)</a:t>
              </a:r>
            </a:p>
          </p:txBody>
        </p:sp>
        <p:sp>
          <p:nvSpPr>
            <p:cNvPr id="61466" name="Line 32"/>
            <p:cNvSpPr>
              <a:spLocks noChangeShapeType="1"/>
            </p:cNvSpPr>
            <p:nvPr/>
          </p:nvSpPr>
          <p:spPr bwMode="auto">
            <a:xfrm flipV="1">
              <a:off x="4223" y="1693"/>
              <a:ext cx="0" cy="7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Line 33"/>
            <p:cNvSpPr>
              <a:spLocks noChangeShapeType="1"/>
            </p:cNvSpPr>
            <p:nvPr/>
          </p:nvSpPr>
          <p:spPr bwMode="auto">
            <a:xfrm flipV="1">
              <a:off x="4379" y="1701"/>
              <a:ext cx="136" cy="7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8" name="Line 34"/>
            <p:cNvSpPr>
              <a:spLocks noChangeShapeType="1"/>
            </p:cNvSpPr>
            <p:nvPr/>
          </p:nvSpPr>
          <p:spPr bwMode="auto">
            <a:xfrm flipV="1">
              <a:off x="4472" y="1733"/>
              <a:ext cx="299" cy="7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Line 35"/>
            <p:cNvSpPr>
              <a:spLocks noChangeShapeType="1"/>
            </p:cNvSpPr>
            <p:nvPr/>
          </p:nvSpPr>
          <p:spPr bwMode="auto">
            <a:xfrm flipV="1">
              <a:off x="4596" y="1754"/>
              <a:ext cx="501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Line 36"/>
            <p:cNvSpPr>
              <a:spLocks noChangeShapeType="1"/>
            </p:cNvSpPr>
            <p:nvPr/>
          </p:nvSpPr>
          <p:spPr bwMode="auto">
            <a:xfrm flipV="1">
              <a:off x="4751" y="1717"/>
              <a:ext cx="837" cy="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Text Box 38"/>
            <p:cNvSpPr txBox="1">
              <a:spLocks noChangeArrowheads="1"/>
            </p:cNvSpPr>
            <p:nvPr/>
          </p:nvSpPr>
          <p:spPr bwMode="auto">
            <a:xfrm>
              <a:off x="5137" y="2074"/>
              <a:ext cx="941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2000">
                  <a:solidFill>
                    <a:schemeClr val="accent2"/>
                  </a:solidFill>
                </a:rPr>
                <a:t>Increase </a:t>
              </a:r>
              <a:r>
                <a:rPr lang="en-GB" altLang="zh-TW" sz="2000">
                  <a:solidFill>
                    <a:schemeClr val="accent2"/>
                  </a:solidFill>
                  <a:sym typeface="Symbol" pitchFamily="18" charset="2"/>
                </a:rPr>
                <a:t></a:t>
              </a:r>
              <a:endParaRPr lang="en-GB" altLang="zh-TW" sz="2000">
                <a:solidFill>
                  <a:schemeClr val="accent2"/>
                </a:solidFill>
              </a:endParaRPr>
            </a:p>
          </p:txBody>
        </p:sp>
        <p:sp>
          <p:nvSpPr>
            <p:cNvPr id="61472" name="AutoShape 39"/>
            <p:cNvSpPr>
              <a:spLocks noChangeArrowheads="1"/>
            </p:cNvSpPr>
            <p:nvPr/>
          </p:nvSpPr>
          <p:spPr bwMode="auto">
            <a:xfrm>
              <a:off x="4253" y="1933"/>
              <a:ext cx="1091" cy="125"/>
            </a:xfrm>
            <a:prstGeom prst="leftArrow">
              <a:avLst>
                <a:gd name="adj1" fmla="val 50000"/>
                <a:gd name="adj2" fmla="val 218200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Text Box 40"/>
            <p:cNvSpPr txBox="1">
              <a:spLocks noChangeArrowheads="1"/>
            </p:cNvSpPr>
            <p:nvPr/>
          </p:nvSpPr>
          <p:spPr bwMode="auto">
            <a:xfrm>
              <a:off x="4656" y="2457"/>
              <a:ext cx="280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800"/>
                <a:t>T</a:t>
              </a:r>
              <a:r>
                <a:rPr lang="en-GB" altLang="zh-TW" sz="1800" baseline="-25000"/>
                <a:t>0</a:t>
              </a:r>
              <a:endParaRPr lang="en-GB" altLang="zh-TW" sz="1800"/>
            </a:p>
          </p:txBody>
        </p:sp>
        <p:sp>
          <p:nvSpPr>
            <p:cNvPr id="61474" name="Text Box 41"/>
            <p:cNvSpPr txBox="1">
              <a:spLocks noChangeArrowheads="1"/>
            </p:cNvSpPr>
            <p:nvPr/>
          </p:nvSpPr>
          <p:spPr bwMode="auto">
            <a:xfrm>
              <a:off x="4120" y="2449"/>
              <a:ext cx="26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800"/>
                <a:t>T</a:t>
              </a:r>
              <a:r>
                <a:rPr lang="en-GB" altLang="zh-TW" sz="1800" baseline="-25000"/>
                <a:t>a</a:t>
              </a:r>
              <a:endParaRPr lang="en-GB" altLang="zh-TW" sz="1800"/>
            </a:p>
          </p:txBody>
        </p:sp>
        <p:sp>
          <p:nvSpPr>
            <p:cNvPr id="61475" name="Text Box 42"/>
            <p:cNvSpPr txBox="1">
              <a:spLocks noChangeArrowheads="1"/>
            </p:cNvSpPr>
            <p:nvPr/>
          </p:nvSpPr>
          <p:spPr bwMode="auto">
            <a:xfrm>
              <a:off x="5563" y="1646"/>
              <a:ext cx="47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800">
                  <a:sym typeface="Symbol" pitchFamily="18" charset="2"/>
                </a:rPr>
                <a:t> = 0</a:t>
              </a:r>
              <a:endParaRPr lang="en-GB" altLang="zh-TW" sz="1800"/>
            </a:p>
          </p:txBody>
        </p:sp>
        <p:sp>
          <p:nvSpPr>
            <p:cNvPr id="61476" name="Text Box 43"/>
            <p:cNvSpPr txBox="1">
              <a:spLocks noChangeArrowheads="1"/>
            </p:cNvSpPr>
            <p:nvPr/>
          </p:nvSpPr>
          <p:spPr bwMode="auto">
            <a:xfrm>
              <a:off x="4134" y="1473"/>
              <a:ext cx="620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TW" sz="1800" dirty="0">
                  <a:sym typeface="Symbol" pitchFamily="18" charset="2"/>
                </a:rPr>
                <a:t> = </a:t>
              </a:r>
              <a:r>
                <a:rPr lang="en-GB" altLang="zh-TW" sz="2000" dirty="0" smtClean="0">
                  <a:latin typeface="Calibri"/>
                  <a:sym typeface="UniversalMath1 BT" pitchFamily="18" charset="2"/>
                </a:rPr>
                <a:t>∞</a:t>
              </a:r>
              <a:endParaRPr lang="en-GB" altLang="zh-TW" sz="2000" dirty="0"/>
            </a:p>
          </p:txBody>
        </p:sp>
      </p:grpSp>
      <p:sp>
        <p:nvSpPr>
          <p:cNvPr id="61457" name="Text Box 44"/>
          <p:cNvSpPr txBox="1">
            <a:spLocks noChangeArrowheads="1"/>
          </p:cNvSpPr>
          <p:nvPr/>
        </p:nvSpPr>
        <p:spPr bwMode="auto">
          <a:xfrm>
            <a:off x="4724400" y="3879849"/>
            <a:ext cx="1276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sz="1800" dirty="0"/>
              <a:t>For </a:t>
            </a:r>
            <a:r>
              <a:rPr lang="en-GB" altLang="zh-TW" sz="1800" dirty="0">
                <a:solidFill>
                  <a:srgbClr val="7030A0"/>
                </a:solidFill>
              </a:rPr>
              <a:t>T</a:t>
            </a:r>
            <a:r>
              <a:rPr lang="en-GB" altLang="zh-TW" sz="1800" baseline="-25000" dirty="0">
                <a:solidFill>
                  <a:srgbClr val="7030A0"/>
                </a:solidFill>
              </a:rPr>
              <a:t>a</a:t>
            </a:r>
            <a:r>
              <a:rPr lang="en-GB" altLang="zh-TW" sz="1800" dirty="0">
                <a:solidFill>
                  <a:srgbClr val="7030A0"/>
                </a:solidFill>
              </a:rPr>
              <a:t> &lt; T</a:t>
            </a:r>
            <a:r>
              <a:rPr lang="en-GB" altLang="zh-TW" sz="1800" baseline="-25000" dirty="0">
                <a:solidFill>
                  <a:srgbClr val="7030A0"/>
                </a:solidFill>
              </a:rPr>
              <a:t>0</a:t>
            </a:r>
            <a:endParaRPr lang="en-GB" altLang="zh-TW" sz="1800" dirty="0">
              <a:solidFill>
                <a:srgbClr val="7030A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Heat Removal Term R(T) &amp; T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712788" y="1676400"/>
          <a:ext cx="4059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5" name="Equation" r:id="rId3" imgW="4063680" imgH="761760" progId="Equation.DSMT4">
                  <p:embed/>
                </p:oleObj>
              </mc:Choice>
              <mc:Fallback>
                <p:oleObj name="Equation" r:id="rId3" imgW="406368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676400"/>
                        <a:ext cx="40592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Brace 49"/>
          <p:cNvSpPr/>
          <p:nvPr/>
        </p:nvSpPr>
        <p:spPr>
          <a:xfrm rot="16200000" flipV="1">
            <a:off x="1567007" y="544592"/>
            <a:ext cx="304800" cy="2011680"/>
          </a:xfrm>
          <a:prstGeom prst="rightBrac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33400" y="990600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Heat removed: </a:t>
            </a:r>
            <a:r>
              <a:rPr lang="en-US" dirty="0" smtClean="0">
                <a:solidFill>
                  <a:srgbClr val="0033CC"/>
                </a:solidFill>
                <a:latin typeface="Arial"/>
                <a:cs typeface="Arial"/>
              </a:rPr>
              <a:t>R(T)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 rot="16200000" flipV="1">
            <a:off x="3792047" y="681752"/>
            <a:ext cx="304800" cy="173736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09556" y="990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Heat generated 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G(T)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599" y="5007114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increases, slope stays same &amp; line shifts to right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400" y="2492514"/>
            <a:ext cx="368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R(T) line has slope of C</a:t>
            </a:r>
            <a:r>
              <a:rPr lang="en-US" sz="2000" baseline="-25000" dirty="0" smtClean="0"/>
              <a:t>P0</a:t>
            </a:r>
            <a:r>
              <a:rPr lang="en-US" sz="2000" dirty="0" smtClean="0"/>
              <a:t>(1+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48136" name="Object 1"/>
          <p:cNvGraphicFramePr>
            <a:graphicFrameLocks noChangeAspect="1"/>
          </p:cNvGraphicFramePr>
          <p:nvPr/>
        </p:nvGraphicFramePr>
        <p:xfrm>
          <a:off x="5410200" y="1600200"/>
          <a:ext cx="17256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6" name="Equation" r:id="rId5" imgW="1726920" imgH="368280" progId="Equation.DSMT4">
                  <p:embed/>
                </p:oleObj>
              </mc:Choice>
              <mc:Fallback>
                <p:oleObj name="Equation" r:id="rId5" imgW="172692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00200"/>
                        <a:ext cx="17256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876799" y="4419600"/>
            <a:ext cx="3886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 increases from lowering F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 or increasing heat exchange, slope and x-intercept moves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76800" y="5375275"/>
            <a:ext cx="3932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&lt;T</a:t>
            </a:r>
            <a:r>
              <a:rPr lang="en-US" sz="2000" baseline="-25000" dirty="0" smtClean="0">
                <a:solidFill>
                  <a:srgbClr val="7030A0"/>
                </a:solidFill>
              </a:rPr>
              <a:t>0</a:t>
            </a:r>
            <a:r>
              <a:rPr lang="en-US" sz="2000" dirty="0" smtClean="0">
                <a:solidFill>
                  <a:srgbClr val="7030A0"/>
                </a:solidFill>
              </a:rPr>
              <a:t>: x-intercept shifts left as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k</a:t>
            </a:r>
            <a:r>
              <a:rPr lang="en-US" sz="2000" dirty="0" smtClean="0">
                <a:solidFill>
                  <a:srgbClr val="7030A0"/>
                </a:solidFill>
              </a:rPr>
              <a:t>↑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82664" y="5777454"/>
            <a:ext cx="406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T</a:t>
            </a:r>
            <a:r>
              <a:rPr lang="en-US" sz="2000" baseline="-25000" dirty="0" smtClean="0">
                <a:solidFill>
                  <a:srgbClr val="006600"/>
                </a:solidFill>
              </a:rPr>
              <a:t>a</a:t>
            </a:r>
            <a:r>
              <a:rPr lang="en-US" sz="2000" dirty="0" smtClean="0">
                <a:solidFill>
                  <a:srgbClr val="006600"/>
                </a:solidFill>
              </a:rPr>
              <a:t>&gt;T</a:t>
            </a:r>
            <a:r>
              <a:rPr lang="en-US" sz="2000" baseline="-25000" dirty="0" smtClean="0">
                <a:solidFill>
                  <a:srgbClr val="006600"/>
                </a:solidFill>
              </a:rPr>
              <a:t>0</a:t>
            </a:r>
            <a:r>
              <a:rPr lang="en-US" sz="2000" dirty="0" smtClean="0">
                <a:solidFill>
                  <a:srgbClr val="006600"/>
                </a:solidFill>
              </a:rPr>
              <a:t>: x-intercept shifts right as </a:t>
            </a:r>
            <a:r>
              <a:rPr lang="en-US" sz="2000" dirty="0" smtClean="0">
                <a:solidFill>
                  <a:srgbClr val="006600"/>
                </a:solidFill>
                <a:latin typeface="Symbol" pitchFamily="18" charset="2"/>
              </a:rPr>
              <a:t>k</a:t>
            </a:r>
            <a:r>
              <a:rPr lang="en-US" sz="2000" dirty="0" smtClean="0">
                <a:solidFill>
                  <a:srgbClr val="006600"/>
                </a:solidFill>
              </a:rPr>
              <a:t>↑</a:t>
            </a:r>
          </a:p>
        </p:txBody>
      </p:sp>
      <p:graphicFrame>
        <p:nvGraphicFramePr>
          <p:cNvPr id="48137" name="Object 2"/>
          <p:cNvGraphicFramePr>
            <a:graphicFrameLocks noChangeAspect="1"/>
          </p:cNvGraphicFramePr>
          <p:nvPr/>
        </p:nvGraphicFramePr>
        <p:xfrm>
          <a:off x="7319421" y="1473760"/>
          <a:ext cx="15398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7" name="Equation" r:id="rId7" imgW="1536480" imgH="622080" progId="Equation.DSMT4">
                  <p:embed/>
                </p:oleObj>
              </mc:Choice>
              <mc:Fallback>
                <p:oleObj name="Equation" r:id="rId7" imgW="1536480" imgH="622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421" y="1473760"/>
                        <a:ext cx="15398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927040" y="6196879"/>
            <a:ext cx="2046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=0, then 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=T</a:t>
            </a:r>
            <a:r>
              <a:rPr lang="en-US" sz="2000" baseline="-25000" dirty="0" smtClean="0"/>
              <a:t>0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34200" y="6205941"/>
            <a:ext cx="207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Calibri"/>
              </a:rPr>
              <a:t>∞</a:t>
            </a:r>
            <a:r>
              <a:rPr lang="en-US" sz="2000" dirty="0" smtClean="0"/>
              <a:t>, then 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=T</a:t>
            </a:r>
            <a:r>
              <a:rPr lang="en-US" sz="2000" baseline="-25000" dirty="0" smtClean="0"/>
              <a:t>a</a:t>
            </a:r>
            <a:endParaRPr lang="en-US" sz="2000" dirty="0" smtClean="0">
              <a:latin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liquid phase exothermic reaction A </a:t>
            </a:r>
            <a:r>
              <a:rPr lang="en-US" dirty="0" smtClean="0">
                <a:latin typeface="Meiryo"/>
                <a:ea typeface="Meiryo"/>
                <a:cs typeface="Arial"/>
              </a:rPr>
              <a:t>→B </a:t>
            </a:r>
            <a:r>
              <a:rPr lang="en-US" dirty="0" smtClean="0">
                <a:ea typeface="Meiryo"/>
                <a:cs typeface="Arial"/>
              </a:rPr>
              <a:t>is carried out at </a:t>
            </a:r>
            <a:r>
              <a:rPr lang="en-US" dirty="0" smtClean="0"/>
              <a:t>358K</a:t>
            </a:r>
            <a:r>
              <a:rPr lang="en-US" dirty="0" smtClean="0">
                <a:ea typeface="Meiryo"/>
                <a:cs typeface="Arial"/>
              </a:rPr>
              <a:t> in a </a:t>
            </a:r>
            <a:r>
              <a:rPr lang="en-US" dirty="0" smtClean="0"/>
              <a:t>0.2 m</a:t>
            </a:r>
            <a:r>
              <a:rPr lang="en-US" baseline="30000" dirty="0" smtClean="0"/>
              <a:t>3</a:t>
            </a:r>
            <a:r>
              <a:rPr lang="en-US" dirty="0" smtClean="0"/>
              <a:t> CSTR</a:t>
            </a:r>
            <a:r>
              <a:rPr lang="en-US" dirty="0" smtClean="0">
                <a:latin typeface="Meiryo"/>
                <a:ea typeface="Meiryo"/>
                <a:cs typeface="Arial"/>
              </a:rPr>
              <a:t>.  </a:t>
            </a:r>
            <a:r>
              <a:rPr lang="en-US" dirty="0" smtClean="0">
                <a:ea typeface="Meiryo"/>
                <a:cs typeface="Arial"/>
              </a:rPr>
              <a:t>The coolant temperature is 273K and the heat transfer coefficient (U) is 7200 J/min</a:t>
            </a:r>
            <a:r>
              <a:rPr lang="en-US" dirty="0" smtClean="0">
                <a:latin typeface="Arial"/>
                <a:ea typeface="Meiryo"/>
                <a:cs typeface="Arial"/>
              </a:rPr>
              <a:t>·</a:t>
            </a:r>
            <a:r>
              <a:rPr lang="en-US" dirty="0" smtClean="0">
                <a:ea typeface="Meiryo"/>
                <a:cs typeface="Arial"/>
              </a:rPr>
              <a:t>m</a:t>
            </a:r>
            <a:r>
              <a:rPr lang="en-US" baseline="30000" dirty="0" smtClean="0">
                <a:ea typeface="Meiryo"/>
                <a:cs typeface="Arial"/>
              </a:rPr>
              <a:t>2</a:t>
            </a:r>
            <a:r>
              <a:rPr lang="en-US" dirty="0" smtClean="0">
                <a:latin typeface="Arial"/>
                <a:ea typeface="Meiryo"/>
                <a:cs typeface="Arial"/>
              </a:rPr>
              <a:t>·K.  What is the heat exchange area required for steady state operation?  Using this heat exchange area, plot T </a:t>
            </a:r>
            <a:r>
              <a:rPr lang="en-US" dirty="0" err="1" smtClean="0">
                <a:latin typeface="Arial"/>
                <a:ea typeface="Meiryo"/>
                <a:cs typeface="Arial"/>
              </a:rPr>
              <a:t>vs</a:t>
            </a:r>
            <a:r>
              <a:rPr lang="en-US" dirty="0" smtClean="0">
                <a:latin typeface="Arial"/>
                <a:ea typeface="Meiryo"/>
                <a:cs typeface="Arial"/>
              </a:rPr>
              <a:t> t for reactor start-up.  </a:t>
            </a:r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PA</a:t>
            </a:r>
            <a:r>
              <a:rPr lang="en-US" dirty="0" smtClean="0">
                <a:cs typeface="Arial"/>
              </a:rPr>
              <a:t> =C</a:t>
            </a:r>
            <a:r>
              <a:rPr lang="en-US" baseline="-25000" dirty="0" smtClean="0">
                <a:cs typeface="Arial"/>
              </a:rPr>
              <a:t>PS</a:t>
            </a:r>
            <a:r>
              <a:rPr lang="en-US" dirty="0" smtClean="0">
                <a:cs typeface="Arial"/>
              </a:rPr>
              <a:t>=20 J/</a:t>
            </a:r>
            <a:r>
              <a:rPr lang="en-US" dirty="0" err="1" smtClean="0">
                <a:cs typeface="Arial"/>
              </a:rPr>
              <a:t>g•K</a:t>
            </a:r>
            <a:r>
              <a:rPr lang="en-US" dirty="0" smtClean="0">
                <a:cs typeface="Arial"/>
              </a:rPr>
              <a:t>     Ẇ</a:t>
            </a:r>
            <a:r>
              <a:rPr lang="en-US" baseline="-25000" dirty="0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=0    C</a:t>
            </a:r>
            <a:r>
              <a:rPr lang="en-US" baseline="-25000" dirty="0" smtClean="0">
                <a:cs typeface="Arial"/>
              </a:rPr>
              <a:t>A0</a:t>
            </a:r>
            <a:r>
              <a:rPr lang="en-US" dirty="0" smtClean="0">
                <a:cs typeface="Arial"/>
              </a:rPr>
              <a:t>= 180 g/dm</a:t>
            </a:r>
            <a:r>
              <a:rPr lang="en-US" baseline="30000" dirty="0" smtClean="0">
                <a:cs typeface="Arial"/>
              </a:rPr>
              <a:t>3    </a:t>
            </a:r>
            <a:r>
              <a:rPr lang="en-US" dirty="0" smtClean="0">
                <a:latin typeface="Symbol" pitchFamily="18" charset="2"/>
                <a:cs typeface="Arial"/>
              </a:rPr>
              <a:t>u</a:t>
            </a:r>
            <a:r>
              <a:rPr lang="en-US" baseline="-25000" dirty="0" smtClean="0">
                <a:cs typeface="Arial"/>
              </a:rPr>
              <a:t>0</a:t>
            </a:r>
            <a:r>
              <a:rPr lang="en-US" dirty="0" smtClean="0">
                <a:cs typeface="Arial"/>
              </a:rPr>
              <a:t>= 500 dm</a:t>
            </a:r>
            <a:r>
              <a:rPr lang="en-US" baseline="30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/min 	T</a:t>
            </a:r>
            <a:r>
              <a:rPr lang="en-US" baseline="-25000" dirty="0" smtClean="0">
                <a:cs typeface="Arial"/>
              </a:rPr>
              <a:t>0</a:t>
            </a:r>
            <a:r>
              <a:rPr lang="en-US" dirty="0" smtClean="0">
                <a:cs typeface="Arial"/>
              </a:rPr>
              <a:t>= 313 K</a:t>
            </a:r>
          </a:p>
          <a:p>
            <a:r>
              <a:rPr lang="en-US" dirty="0" smtClean="0">
                <a:latin typeface="Symbol" pitchFamily="18" charset="2"/>
                <a:cs typeface="Arial"/>
              </a:rPr>
              <a:t>r</a:t>
            </a:r>
            <a:r>
              <a:rPr lang="en-US" dirty="0" smtClean="0">
                <a:cs typeface="Arial"/>
              </a:rPr>
              <a:t>= 900 g/dm</a:t>
            </a:r>
            <a:r>
              <a:rPr lang="en-US" baseline="30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	</a:t>
            </a:r>
            <a:r>
              <a:rPr lang="en-US" dirty="0" smtClean="0">
                <a:latin typeface="Symbol" pitchFamily="18" charset="2"/>
                <a:cs typeface="Arial"/>
              </a:rPr>
              <a:t>D</a:t>
            </a:r>
            <a:r>
              <a:rPr lang="en-US" dirty="0" smtClean="0">
                <a:cs typeface="Arial"/>
              </a:rPr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cs typeface="Arial"/>
              </a:rPr>
              <a:t>RX</a:t>
            </a:r>
            <a:r>
              <a:rPr lang="en-US" dirty="0" smtClean="0">
                <a:cs typeface="Arial"/>
              </a:rPr>
              <a:t>(T) = -2500 J/g	E=94852 J/</a:t>
            </a:r>
            <a:r>
              <a:rPr lang="en-US" dirty="0" err="1" smtClean="0">
                <a:cs typeface="Arial"/>
              </a:rPr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baseline="30000" dirty="0" smtClean="0">
                <a:cs typeface="Arial"/>
              </a:rPr>
              <a:t>          </a:t>
            </a:r>
            <a:r>
              <a:rPr lang="en-US" dirty="0" smtClean="0">
                <a:cs typeface="Arial"/>
              </a:rPr>
              <a:t>k(313K)= 1.1 min</a:t>
            </a:r>
            <a:r>
              <a:rPr lang="en-US" baseline="30000" dirty="0" smtClean="0">
                <a:cs typeface="Arial"/>
              </a:rPr>
              <a:t>-1</a:t>
            </a: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52400" y="1752600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Solve for heat exchange area at SS:</a:t>
            </a:r>
          </a:p>
        </p:txBody>
      </p:sp>
      <p:graphicFrame>
        <p:nvGraphicFramePr>
          <p:cNvPr id="768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94692"/>
              </p:ext>
            </p:extLst>
          </p:nvPr>
        </p:nvGraphicFramePr>
        <p:xfrm>
          <a:off x="-26988" y="4267200"/>
          <a:ext cx="9201151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" name="Equation" r:id="rId3" imgW="9753480" imgH="1434960" progId="Equation.DSMT4">
                  <p:embed/>
                </p:oleObj>
              </mc:Choice>
              <mc:Fallback>
                <p:oleObj name="Equation" r:id="rId3" imgW="9753480" imgH="1434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4267200"/>
                        <a:ext cx="9201151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54088"/>
              </p:ext>
            </p:extLst>
          </p:nvPr>
        </p:nvGraphicFramePr>
        <p:xfrm>
          <a:off x="2051050" y="2133600"/>
          <a:ext cx="5041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" name="Equation" r:id="rId5" imgW="5041800" imgH="825480" progId="Equation.DSMT4">
                  <p:embed/>
                </p:oleObj>
              </mc:Choice>
              <mc:Fallback>
                <p:oleObj name="Equation" r:id="rId5" imgW="5041800" imgH="825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33600"/>
                        <a:ext cx="5041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86200" y="5867400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A=227.4 m</a:t>
            </a:r>
            <a:r>
              <a:rPr lang="en-US" sz="2000" baseline="30000" dirty="0" smtClean="0"/>
              <a:t>2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59884" y="3048000"/>
            <a:ext cx="422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000" baseline="-25000" dirty="0" smtClean="0">
                <a:solidFill>
                  <a:schemeClr val="accent5">
                    <a:lumMod val="75000"/>
                  </a:schemeClr>
                </a:solidFill>
              </a:rPr>
              <a:t>A0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=90,000 g/min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9E9A00"/>
                </a:solidFill>
              </a:rPr>
              <a:t>V=200 dm</a:t>
            </a:r>
            <a:r>
              <a:rPr lang="en-US" sz="2000" baseline="30000" dirty="0" smtClean="0">
                <a:solidFill>
                  <a:srgbClr val="9E9A00"/>
                </a:solidFill>
              </a:rPr>
              <a:t>3</a:t>
            </a:r>
            <a:endParaRPr lang="en-US" sz="2000" dirty="0" smtClean="0">
              <a:solidFill>
                <a:srgbClr val="9E9A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651" y="3505200"/>
            <a:ext cx="835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Arial"/>
              </a:rPr>
              <a:t>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H°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RX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(T) = -2500 J/g 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k= 107.4 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min</a:t>
            </a:r>
            <a:r>
              <a:rPr lang="en-US" sz="2000" baseline="30000" dirty="0">
                <a:solidFill>
                  <a:srgbClr val="FF0000"/>
                </a:solidFill>
                <a:cs typeface="Arial"/>
              </a:rPr>
              <a:t>-1 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cs typeface="Arial"/>
              </a:rPr>
              <a:t>C</a:t>
            </a:r>
            <a:r>
              <a:rPr lang="en-US" sz="2000" baseline="-25000" dirty="0" smtClean="0">
                <a:solidFill>
                  <a:srgbClr val="0033CC"/>
                </a:solidFill>
                <a:cs typeface="Arial"/>
              </a:rPr>
              <a:t>A</a:t>
            </a:r>
            <a:r>
              <a:rPr lang="en-US" sz="2000" dirty="0" smtClean="0">
                <a:solidFill>
                  <a:srgbClr val="0033CC"/>
                </a:solidFill>
                <a:cs typeface="Arial"/>
              </a:rPr>
              <a:t>= 4.1 g/dm</a:t>
            </a:r>
            <a:r>
              <a:rPr lang="en-US" sz="2000" baseline="30000" dirty="0" smtClean="0">
                <a:solidFill>
                  <a:srgbClr val="0033CC"/>
                </a:solidFill>
                <a:cs typeface="Arial"/>
              </a:rPr>
              <a:t>3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>
                <a:solidFill>
                  <a:srgbClr val="FF33CC"/>
                </a:solidFill>
                <a:cs typeface="Arial"/>
              </a:rPr>
              <a:t> C</a:t>
            </a:r>
            <a:r>
              <a:rPr lang="en-US" sz="2000" baseline="-25000" dirty="0">
                <a:solidFill>
                  <a:srgbClr val="FF33CC"/>
                </a:solidFill>
                <a:cs typeface="Arial"/>
              </a:rPr>
              <a:t>PA</a:t>
            </a:r>
            <a:r>
              <a:rPr lang="en-US" sz="2000" dirty="0">
                <a:solidFill>
                  <a:srgbClr val="FF33CC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cs typeface="Arial"/>
              </a:rPr>
              <a:t>=20 </a:t>
            </a:r>
            <a:r>
              <a:rPr lang="en-US" sz="2000" dirty="0">
                <a:solidFill>
                  <a:srgbClr val="FF33CC"/>
                </a:solidFill>
                <a:cs typeface="Arial"/>
              </a:rPr>
              <a:t>J/</a:t>
            </a:r>
            <a:r>
              <a:rPr lang="en-US" sz="2000" dirty="0" err="1">
                <a:solidFill>
                  <a:srgbClr val="FF3399"/>
                </a:solidFill>
                <a:cs typeface="Arial"/>
              </a:rPr>
              <a:t>g•K</a:t>
            </a:r>
            <a:r>
              <a:rPr lang="en-US" sz="2000" dirty="0">
                <a:solidFill>
                  <a:srgbClr val="FF3399"/>
                </a:solidFill>
                <a:cs typeface="Arial"/>
              </a:rPr>
              <a:t> 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cs typeface="Arial"/>
              </a:rPr>
              <a:t>U= 7200 J/min·m</a:t>
            </a:r>
            <a:r>
              <a:rPr lang="en-US" sz="2000" baseline="30000" dirty="0" smtClean="0">
                <a:cs typeface="Arial"/>
              </a:rPr>
              <a:t>2</a:t>
            </a:r>
            <a:r>
              <a:rPr lang="en-US" sz="2000" dirty="0" smtClean="0">
                <a:cs typeface="Arial"/>
              </a:rPr>
              <a:t>·K 	</a:t>
            </a:r>
            <a:r>
              <a:rPr lang="en-US" sz="2000" dirty="0" smtClean="0">
                <a:solidFill>
                  <a:srgbClr val="C00000"/>
                </a:solidFill>
                <a:cs typeface="Arial"/>
              </a:rPr>
              <a:t>T</a:t>
            </a:r>
            <a:r>
              <a:rPr lang="en-US" sz="2000" baseline="-25000" dirty="0" smtClean="0">
                <a:solidFill>
                  <a:srgbClr val="C00000"/>
                </a:solidFill>
                <a:cs typeface="Arial"/>
              </a:rPr>
              <a:t>A0</a:t>
            </a:r>
            <a:r>
              <a:rPr lang="en-US" sz="2000" dirty="0" smtClean="0">
                <a:solidFill>
                  <a:srgbClr val="C00000"/>
                </a:solidFill>
                <a:cs typeface="Arial"/>
              </a:rPr>
              <a:t>= </a:t>
            </a:r>
            <a:r>
              <a:rPr lang="en-US" sz="2000" dirty="0">
                <a:solidFill>
                  <a:srgbClr val="C00000"/>
                </a:solidFill>
                <a:cs typeface="Arial"/>
              </a:rPr>
              <a:t>313 </a:t>
            </a:r>
            <a:r>
              <a:rPr lang="en-US" sz="2000" dirty="0" smtClean="0">
                <a:solidFill>
                  <a:srgbClr val="C00000"/>
                </a:solidFill>
                <a:cs typeface="Arial"/>
              </a:rPr>
              <a:t>K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 smtClean="0">
                <a:solidFill>
                  <a:srgbClr val="FF5050"/>
                </a:solidFill>
                <a:cs typeface="Arial"/>
              </a:rPr>
              <a:t>T= 358K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 smtClean="0">
                <a:solidFill>
                  <a:srgbClr val="9933FF"/>
                </a:solidFill>
                <a:cs typeface="Arial"/>
              </a:rPr>
              <a:t>T</a:t>
            </a:r>
            <a:r>
              <a:rPr lang="en-US" sz="2000" baseline="-25000" dirty="0" smtClean="0">
                <a:solidFill>
                  <a:srgbClr val="9933FF"/>
                </a:solidFill>
                <a:cs typeface="Arial"/>
              </a:rPr>
              <a:t>a</a:t>
            </a:r>
            <a:r>
              <a:rPr lang="en-US" sz="2000" dirty="0" smtClean="0">
                <a:solidFill>
                  <a:srgbClr val="9933FF"/>
                </a:solidFill>
                <a:cs typeface="Arial"/>
              </a:rPr>
              <a:t>=273K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Will use Polymath to plot T </a:t>
            </a:r>
            <a:r>
              <a:rPr lang="en-US" sz="2000" dirty="0" err="1" smtClean="0"/>
              <a:t>vs</a:t>
            </a:r>
            <a:r>
              <a:rPr lang="en-US" sz="2000" dirty="0" smtClean="0"/>
              <a:t> t for CSTR start-up (unsteady-state).  Need equations for </a:t>
            </a:r>
            <a:r>
              <a:rPr lang="en-US" sz="2000" dirty="0" err="1" smtClean="0"/>
              <a:t>dC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, </a:t>
            </a:r>
            <a:r>
              <a:rPr lang="en-US" sz="2000" dirty="0" err="1" smtClean="0"/>
              <a:t>dT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, and k.</a:t>
            </a:r>
          </a:p>
        </p:txBody>
      </p:sp>
      <p:graphicFrame>
        <p:nvGraphicFramePr>
          <p:cNvPr id="788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49707"/>
              </p:ext>
            </p:extLst>
          </p:nvPr>
        </p:nvGraphicFramePr>
        <p:xfrm>
          <a:off x="2400300" y="788133"/>
          <a:ext cx="242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6" name="Equation" r:id="rId3" imgW="2425680" imgH="622080" progId="Equation.DSMT4">
                  <p:embed/>
                </p:oleObj>
              </mc:Choice>
              <mc:Fallback>
                <p:oleObj name="Equation" r:id="rId3" imgW="24256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788133"/>
                        <a:ext cx="2425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02507"/>
              </p:ext>
            </p:extLst>
          </p:nvPr>
        </p:nvGraphicFramePr>
        <p:xfrm>
          <a:off x="417513" y="1459523"/>
          <a:ext cx="55245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7" name="Equation" r:id="rId5" imgW="5524200" imgH="1130040" progId="Equation.DSMT4">
                  <p:embed/>
                </p:oleObj>
              </mc:Choice>
              <mc:Fallback>
                <p:oleObj name="Equation" r:id="rId5" imgW="552420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459523"/>
                        <a:ext cx="55245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40322"/>
              </p:ext>
            </p:extLst>
          </p:nvPr>
        </p:nvGraphicFramePr>
        <p:xfrm>
          <a:off x="533400" y="4861434"/>
          <a:ext cx="4229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8" name="Equation" r:id="rId7" imgW="4228920" imgH="711000" progId="Equation.DSMT4">
                  <p:embed/>
                </p:oleObj>
              </mc:Choice>
              <mc:Fallback>
                <p:oleObj name="Equation" r:id="rId7" imgW="4228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61434"/>
                        <a:ext cx="4229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39953"/>
              </p:ext>
            </p:extLst>
          </p:nvPr>
        </p:nvGraphicFramePr>
        <p:xfrm>
          <a:off x="4876800" y="4883659"/>
          <a:ext cx="386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9" name="Equation" r:id="rId9" imgW="3860640" imgH="685800" progId="Equation.DSMT4">
                  <p:embed/>
                </p:oleObj>
              </mc:Choice>
              <mc:Fallback>
                <p:oleObj name="Equation" r:id="rId9" imgW="3860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83659"/>
                        <a:ext cx="3860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" y="1491273"/>
            <a:ext cx="6035040" cy="1097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4449" y="715108"/>
            <a:ext cx="3291840" cy="7315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81600" y="4842384"/>
            <a:ext cx="3566160" cy="7315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749" y="5715000"/>
            <a:ext cx="9065495" cy="70788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U= 7200 </a:t>
            </a:r>
            <a:r>
              <a:rPr lang="en-US" sz="2000" dirty="0" smtClean="0">
                <a:ea typeface="Meiryo"/>
                <a:cs typeface="Arial"/>
              </a:rPr>
              <a:t>J/min·m</a:t>
            </a:r>
            <a:r>
              <a:rPr lang="en-US" sz="2000" baseline="30000" dirty="0" smtClean="0">
                <a:ea typeface="Meiryo"/>
                <a:cs typeface="Arial"/>
              </a:rPr>
              <a:t>2</a:t>
            </a:r>
            <a:r>
              <a:rPr lang="en-US" sz="2000" dirty="0" smtClean="0">
                <a:ea typeface="Meiryo"/>
                <a:cs typeface="Arial"/>
              </a:rPr>
              <a:t>·K </a:t>
            </a:r>
            <a:r>
              <a:rPr lang="en-US" sz="2000" dirty="0" smtClean="0"/>
              <a:t>     A=227.4m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   C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=180g/</a:t>
            </a:r>
            <a:r>
              <a:rPr lang="en-US" sz="2000" dirty="0" smtClean="0">
                <a:cs typeface="Arial"/>
              </a:rPr>
              <a:t>dm</a:t>
            </a:r>
            <a:r>
              <a:rPr lang="en-US" sz="2000" baseline="30000" dirty="0" smtClean="0">
                <a:cs typeface="Arial"/>
              </a:rPr>
              <a:t>3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US" sz="2000" dirty="0" smtClean="0"/>
              <a:t>=V/</a:t>
            </a:r>
            <a:r>
              <a:rPr lang="en-US" sz="2000" dirty="0" smtClean="0">
                <a:latin typeface="Symbol" pitchFamily="18" charset="2"/>
              </a:rPr>
              <a:t>u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 T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=273K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RX</a:t>
            </a:r>
            <a:r>
              <a:rPr lang="en-US" sz="2000" dirty="0" smtClean="0"/>
              <a:t>=-2500 J/g	  N</a:t>
            </a:r>
            <a:r>
              <a:rPr lang="en-US" sz="2000" baseline="-25000" dirty="0" smtClean="0"/>
              <a:t>i0</a:t>
            </a:r>
            <a:r>
              <a:rPr lang="en-US" sz="2000" dirty="0" smtClean="0"/>
              <a:t>=m</a:t>
            </a:r>
            <a:r>
              <a:rPr lang="en-US" sz="2000" baseline="-25000" dirty="0" smtClean="0"/>
              <a:t>i0</a:t>
            </a:r>
            <a:r>
              <a:rPr lang="en-US" sz="2000" dirty="0"/>
              <a:t> </a:t>
            </a:r>
            <a:r>
              <a:rPr lang="en-US" sz="2000" dirty="0" smtClean="0"/>
              <a:t> V=200 dm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 C</a:t>
            </a:r>
            <a:r>
              <a:rPr lang="en-US" sz="2000" baseline="-25000" dirty="0" smtClean="0"/>
              <a:t>Ps</a:t>
            </a:r>
            <a:r>
              <a:rPr lang="en-US" sz="2000" dirty="0" smtClean="0"/>
              <a:t>=20 J/</a:t>
            </a:r>
            <a:r>
              <a:rPr lang="en-US" sz="2000" dirty="0" err="1" smtClean="0"/>
              <a:t>g</a:t>
            </a:r>
            <a:r>
              <a:rPr lang="en-US" sz="2000" dirty="0" err="1" smtClean="0">
                <a:latin typeface="Dotum"/>
                <a:ea typeface="Dotum"/>
              </a:rPr>
              <a:t>˙</a:t>
            </a:r>
            <a:r>
              <a:rPr lang="en-US" sz="2000" dirty="0" err="1" smtClean="0">
                <a:ea typeface="Dotum"/>
              </a:rPr>
              <a:t>K</a:t>
            </a:r>
            <a:r>
              <a:rPr lang="en-US" sz="2000" dirty="0" smtClean="0"/>
              <a:t> 	</a:t>
            </a:r>
            <a:r>
              <a:rPr lang="en-US" sz="2000" dirty="0">
                <a:latin typeface="Symbol" pitchFamily="18" charset="2"/>
              </a:rPr>
              <a:t> u</a:t>
            </a:r>
            <a:r>
              <a:rPr lang="en-US" sz="2000" baseline="-25000" dirty="0"/>
              <a:t>0</a:t>
            </a:r>
            <a:r>
              <a:rPr lang="en-US" sz="2000" dirty="0"/>
              <a:t>=500 </a:t>
            </a:r>
            <a:r>
              <a:rPr lang="en-US" sz="2000" dirty="0" smtClean="0"/>
              <a:t>dm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=313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99" y="902284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Mass balance: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1" y="2623378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</a:rPr>
              <a:t>Ps</a:t>
            </a:r>
            <a:r>
              <a:rPr lang="en-US" sz="2000" dirty="0" smtClean="0">
                <a:solidFill>
                  <a:srgbClr val="0000FF"/>
                </a:solidFill>
              </a:rPr>
              <a:t> is in terms of mass (J/</a:t>
            </a:r>
            <a:r>
              <a:rPr lang="en-US" sz="2000" dirty="0" err="1" smtClean="0">
                <a:solidFill>
                  <a:srgbClr val="0000FF"/>
                </a:solidFill>
              </a:rPr>
              <a:t>g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·K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), so</a:t>
            </a:r>
            <a:r>
              <a:rPr lang="en-US" sz="2000" dirty="0" smtClean="0">
                <a:solidFill>
                  <a:srgbClr val="0000FF"/>
                </a:solidFill>
              </a:rPr>
              <a:t> F</a:t>
            </a:r>
            <a:r>
              <a:rPr lang="en-US" sz="2000" baseline="-25000" dirty="0" smtClean="0">
                <a:solidFill>
                  <a:srgbClr val="0000FF"/>
                </a:solidFill>
              </a:rPr>
              <a:t>A0</a:t>
            </a:r>
            <a:r>
              <a:rPr lang="en-US" sz="2000" dirty="0" smtClean="0">
                <a:solidFill>
                  <a:srgbClr val="0000FF"/>
                </a:solidFill>
              </a:rPr>
              <a:t> &amp; N</a:t>
            </a:r>
            <a:r>
              <a:rPr lang="en-US" sz="2000" baseline="-25000" dirty="0" smtClean="0">
                <a:solidFill>
                  <a:srgbClr val="0000FF"/>
                </a:solidFill>
              </a:rPr>
              <a:t>i0</a:t>
            </a:r>
            <a:r>
              <a:rPr lang="en-US" sz="2000" dirty="0" smtClean="0">
                <a:solidFill>
                  <a:srgbClr val="0000FF"/>
                </a:solidFill>
              </a:rPr>
              <a:t> must also be in terms of mass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0515" y="3943290"/>
            <a:ext cx="1045479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=-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488883" y="3036277"/>
            <a:ext cx="2166234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=90,000 g/min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676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ṁ</a:t>
            </a:r>
            <a:r>
              <a:rPr lang="en-US" sz="2000" baseline="-25000" dirty="0" smtClean="0">
                <a:solidFill>
                  <a:srgbClr val="0000FF"/>
                </a:solidFill>
                <a:latin typeface="Arial"/>
                <a:cs typeface="Arial"/>
              </a:rPr>
              <a:t>i0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for N</a:t>
            </a:r>
            <a:r>
              <a:rPr lang="en-US" sz="2000" baseline="-25000" dirty="0" smtClean="0">
                <a:solidFill>
                  <a:srgbClr val="0000FF"/>
                </a:solidFill>
                <a:latin typeface="Arial"/>
                <a:cs typeface="Arial"/>
              </a:rPr>
              <a:t>i0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, &amp; use </a:t>
            </a:r>
            <a:r>
              <a:rPr lang="en-US" sz="2000" dirty="0" smtClean="0">
                <a:solidFill>
                  <a:srgbClr val="9900CC"/>
                </a:solidFill>
                <a:latin typeface="Symbol" pitchFamily="18" charset="2"/>
                <a:cs typeface="Arial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for the solution to calculate: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74155"/>
              </p:ext>
            </p:extLst>
          </p:nvPr>
        </p:nvGraphicFramePr>
        <p:xfrm>
          <a:off x="1777871" y="3789363"/>
          <a:ext cx="3200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0" name="Equation" r:id="rId11" imgW="3200400" imgH="711000" progId="Equation.DSMT4">
                  <p:embed/>
                </p:oleObj>
              </mc:Choice>
              <mc:Fallback>
                <p:oleObj name="Equation" r:id="rId11" imgW="3200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871" y="3789363"/>
                        <a:ext cx="3200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54557"/>
              </p:ext>
            </p:extLst>
          </p:nvPr>
        </p:nvGraphicFramePr>
        <p:xfrm>
          <a:off x="679450" y="3994150"/>
          <a:ext cx="104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1" name="Equation" r:id="rId13" imgW="1041120" imgH="330120" progId="Equation.DSMT4">
                  <p:embed/>
                </p:oleObj>
              </mc:Choice>
              <mc:Fallback>
                <p:oleObj name="Equation" r:id="rId13" imgW="1041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994150"/>
                        <a:ext cx="1041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57733"/>
              </p:ext>
            </p:extLst>
          </p:nvPr>
        </p:nvGraphicFramePr>
        <p:xfrm>
          <a:off x="5124321" y="3989537"/>
          <a:ext cx="204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2" name="Equation" r:id="rId15" imgW="2044440" imgH="330120" progId="Equation.DSMT4">
                  <p:embed/>
                </p:oleObj>
              </mc:Choice>
              <mc:Fallback>
                <p:oleObj name="Equation" r:id="rId15" imgW="2044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321" y="3989537"/>
                        <a:ext cx="204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416272" y="3949998"/>
            <a:ext cx="1783080" cy="3657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4312068"/>
            <a:ext cx="3852337" cy="518028"/>
            <a:chOff x="76200" y="4312068"/>
            <a:chExt cx="3852337" cy="518028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460764"/>
              <a:ext cx="3852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33FF"/>
                  </a:solidFill>
                </a:rPr>
                <a:t>Amount of gas leaving reactor (L7)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31840" y="4312068"/>
              <a:ext cx="0" cy="228600"/>
            </a:xfrm>
            <a:prstGeom prst="straightConnector1">
              <a:avLst/>
            </a:prstGeom>
            <a:ln w="19050">
              <a:solidFill>
                <a:srgbClr val="99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15958"/>
              </p:ext>
            </p:extLst>
          </p:nvPr>
        </p:nvGraphicFramePr>
        <p:xfrm>
          <a:off x="5562600" y="815975"/>
          <a:ext cx="2517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3" name="Equation" r:id="rId17" imgW="2768400" imgH="622080" progId="Equation.DSMT4">
                  <p:embed/>
                </p:oleObj>
              </mc:Choice>
              <mc:Fallback>
                <p:oleObj name="Equation" r:id="rId17" imgW="27684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15975"/>
                        <a:ext cx="2517775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6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8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8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/>
      <p:bldP spid="21" grpId="0"/>
      <p:bldP spid="22" grpId="0" animBg="1"/>
      <p:bldP spid="23" grpId="0" animBg="1"/>
      <p:bldP spid="24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Will use Polymath to plot T </a:t>
            </a:r>
            <a:r>
              <a:rPr lang="en-US" sz="2000" dirty="0" err="1" smtClean="0"/>
              <a:t>vs</a:t>
            </a:r>
            <a:r>
              <a:rPr lang="en-US" sz="2000" dirty="0" smtClean="0"/>
              <a:t> t for CSTR start-up (unsteady-state).  Need equations for </a:t>
            </a:r>
            <a:r>
              <a:rPr lang="en-US" sz="2000" dirty="0" err="1" smtClean="0"/>
              <a:t>dC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, </a:t>
            </a:r>
            <a:r>
              <a:rPr lang="en-US" sz="2000" dirty="0" err="1" smtClean="0"/>
              <a:t>dT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, and k.</a:t>
            </a:r>
          </a:p>
        </p:txBody>
      </p:sp>
      <p:graphicFrame>
        <p:nvGraphicFramePr>
          <p:cNvPr id="78851" name="Object 7"/>
          <p:cNvGraphicFramePr>
            <a:graphicFrameLocks noChangeAspect="1"/>
          </p:cNvGraphicFramePr>
          <p:nvPr>
            <p:extLst/>
          </p:nvPr>
        </p:nvGraphicFramePr>
        <p:xfrm>
          <a:off x="452438" y="815975"/>
          <a:ext cx="2517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6" name="Equation" r:id="rId3" imgW="2768400" imgH="622080" progId="Equation.DSMT4">
                  <p:embed/>
                </p:oleObj>
              </mc:Choice>
              <mc:Fallback>
                <p:oleObj name="Equation" r:id="rId3" imgW="27684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815975"/>
                        <a:ext cx="2517775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>
            <p:extLst/>
          </p:nvPr>
        </p:nvGraphicFramePr>
        <p:xfrm>
          <a:off x="417513" y="1459523"/>
          <a:ext cx="55245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Equation" r:id="rId5" imgW="5524200" imgH="1130040" progId="Equation.DSMT4">
                  <p:embed/>
                </p:oleObj>
              </mc:Choice>
              <mc:Fallback>
                <p:oleObj name="Equation" r:id="rId5" imgW="552420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459523"/>
                        <a:ext cx="55245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>
            <p:extLst/>
          </p:nvPr>
        </p:nvGraphicFramePr>
        <p:xfrm>
          <a:off x="3466816" y="734158"/>
          <a:ext cx="3505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Equation" r:id="rId7" imgW="3504960" imgH="711000" progId="Equation.DSMT4">
                  <p:embed/>
                </p:oleObj>
              </mc:Choice>
              <mc:Fallback>
                <p:oleObj name="Equation" r:id="rId7" imgW="35049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816" y="734158"/>
                        <a:ext cx="3505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" y="1491273"/>
            <a:ext cx="6035040" cy="1097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715108"/>
            <a:ext cx="2992582" cy="7315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90616" y="705583"/>
            <a:ext cx="3566160" cy="7315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749" y="2667000"/>
            <a:ext cx="9065495" cy="70788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U= 7200 </a:t>
            </a:r>
            <a:r>
              <a:rPr lang="en-US" sz="2000" dirty="0" smtClean="0">
                <a:ea typeface="Meiryo"/>
                <a:cs typeface="Arial"/>
              </a:rPr>
              <a:t>J/min·m</a:t>
            </a:r>
            <a:r>
              <a:rPr lang="en-US" sz="2000" baseline="30000" dirty="0" smtClean="0">
                <a:ea typeface="Meiryo"/>
                <a:cs typeface="Arial"/>
              </a:rPr>
              <a:t>2</a:t>
            </a:r>
            <a:r>
              <a:rPr lang="en-US" sz="2000" dirty="0" smtClean="0">
                <a:ea typeface="Meiryo"/>
                <a:cs typeface="Arial"/>
              </a:rPr>
              <a:t>·K </a:t>
            </a:r>
            <a:r>
              <a:rPr lang="en-US" sz="2000" dirty="0" smtClean="0"/>
              <a:t>     A=227.4m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   C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=180g/</a:t>
            </a:r>
            <a:r>
              <a:rPr lang="en-US" sz="2000" dirty="0" smtClean="0">
                <a:cs typeface="Arial"/>
              </a:rPr>
              <a:t>dm</a:t>
            </a:r>
            <a:r>
              <a:rPr lang="en-US" sz="2000" baseline="30000" dirty="0" smtClean="0">
                <a:cs typeface="Arial"/>
              </a:rPr>
              <a:t>3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US" sz="2000" dirty="0" smtClean="0"/>
              <a:t>=V/</a:t>
            </a:r>
            <a:r>
              <a:rPr lang="en-US" sz="2000" dirty="0" smtClean="0">
                <a:latin typeface="Symbol" pitchFamily="18" charset="2"/>
              </a:rPr>
              <a:t>u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 T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=273K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RX</a:t>
            </a:r>
            <a:r>
              <a:rPr lang="en-US" sz="2000" dirty="0" smtClean="0"/>
              <a:t>=-2500 J/g	  N</a:t>
            </a:r>
            <a:r>
              <a:rPr lang="en-US" sz="2000" baseline="-25000" dirty="0" smtClean="0"/>
              <a:t>i0</a:t>
            </a:r>
            <a:r>
              <a:rPr lang="en-US" sz="2000" dirty="0" smtClean="0"/>
              <a:t>=m</a:t>
            </a:r>
            <a:r>
              <a:rPr lang="en-US" sz="2000" baseline="-25000" dirty="0" smtClean="0"/>
              <a:t>i0</a:t>
            </a:r>
            <a:r>
              <a:rPr lang="en-US" sz="2000" dirty="0"/>
              <a:t> </a:t>
            </a:r>
            <a:r>
              <a:rPr lang="en-US" sz="2000" dirty="0" smtClean="0"/>
              <a:t> V=200 dm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 C</a:t>
            </a:r>
            <a:r>
              <a:rPr lang="en-US" sz="2000" baseline="-25000" dirty="0" smtClean="0"/>
              <a:t>Ps</a:t>
            </a:r>
            <a:r>
              <a:rPr lang="en-US" sz="2000" dirty="0" smtClean="0"/>
              <a:t>=20 J/</a:t>
            </a:r>
            <a:r>
              <a:rPr lang="en-US" sz="2000" dirty="0" err="1" smtClean="0"/>
              <a:t>g</a:t>
            </a:r>
            <a:r>
              <a:rPr lang="en-US" sz="2000" dirty="0" err="1" smtClean="0">
                <a:latin typeface="Dotum"/>
                <a:ea typeface="Dotum"/>
              </a:rPr>
              <a:t>˙</a:t>
            </a:r>
            <a:r>
              <a:rPr lang="en-US" sz="2000" dirty="0" err="1" smtClean="0">
                <a:ea typeface="Dotum"/>
              </a:rPr>
              <a:t>K</a:t>
            </a:r>
            <a:r>
              <a:rPr lang="en-US" sz="2000" dirty="0" smtClean="0"/>
              <a:t> 	</a:t>
            </a:r>
            <a:r>
              <a:rPr lang="en-US" sz="2000" dirty="0">
                <a:latin typeface="Symbol" pitchFamily="18" charset="2"/>
              </a:rPr>
              <a:t> u</a:t>
            </a:r>
            <a:r>
              <a:rPr lang="en-US" sz="2000" baseline="-25000" dirty="0"/>
              <a:t>0</a:t>
            </a:r>
            <a:r>
              <a:rPr lang="en-US" sz="2000" dirty="0"/>
              <a:t>=500 </a:t>
            </a:r>
            <a:r>
              <a:rPr lang="en-US" sz="2000" dirty="0" smtClean="0"/>
              <a:t>dm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=313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21483" y="871288"/>
            <a:ext cx="1045479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=-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558666" y="2133600"/>
            <a:ext cx="2166234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=90,000 g/min</a:t>
            </a:r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>
            <p:extLst/>
          </p:nvPr>
        </p:nvGraphicFramePr>
        <p:xfrm>
          <a:off x="6647815" y="1727200"/>
          <a:ext cx="1701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Equation" r:id="rId9" imgW="1701720" imgH="330120" progId="Equation.DSMT4">
                  <p:embed/>
                </p:oleObj>
              </mc:Choice>
              <mc:Fallback>
                <p:oleObj name="Equation" r:id="rId9" imgW="1701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815" y="1727200"/>
                        <a:ext cx="1701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603216" y="1689100"/>
            <a:ext cx="1783080" cy="3657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10000" t="21746" r="68333" b="40754"/>
          <a:stretch/>
        </p:blipFill>
        <p:spPr>
          <a:xfrm>
            <a:off x="2362200" y="3505200"/>
            <a:ext cx="4419600" cy="30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 15 min 9-9ex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685800"/>
            <a:ext cx="8048625" cy="462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98398" y="2639262"/>
            <a:ext cx="749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 (K)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2900" y="5130591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(min)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1568" y="5867400"/>
            <a:ext cx="440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Reaches steady state at ~12 minutes</a:t>
            </a:r>
          </a:p>
        </p:txBody>
      </p:sp>
    </p:spTree>
    <p:extLst>
      <p:ext uri="{BB962C8B-B14F-4D97-AF65-F5344CB8AC3E}">
        <p14:creationId xmlns:p14="http://schemas.microsoft.com/office/powerpoint/2010/main" val="27462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7030A0"/>
                </a:solidFill>
              </a:rPr>
              <a:t>elementary, liquid phase, exothermic reaction A →B </a:t>
            </a:r>
            <a:r>
              <a:rPr lang="en-US" dirty="0"/>
              <a:t>is carried out in a </a:t>
            </a:r>
            <a:r>
              <a:rPr lang="en-US" dirty="0">
                <a:solidFill>
                  <a:srgbClr val="00BCB8"/>
                </a:solidFill>
              </a:rPr>
              <a:t>2 </a:t>
            </a:r>
            <a:r>
              <a:rPr lang="en-US" dirty="0" smtClean="0">
                <a:solidFill>
                  <a:srgbClr val="00BCB8"/>
                </a:solidFill>
              </a:rPr>
              <a:t>m</a:t>
            </a:r>
            <a:r>
              <a:rPr lang="en-US" baseline="30000" dirty="0" smtClean="0">
                <a:solidFill>
                  <a:srgbClr val="00BCB8"/>
                </a:solidFill>
              </a:rPr>
              <a:t>3</a:t>
            </a:r>
          </a:p>
          <a:p>
            <a:r>
              <a:rPr lang="en-US" b="1" dirty="0" smtClean="0"/>
              <a:t>CSTR</a:t>
            </a:r>
            <a:r>
              <a:rPr lang="en-US" dirty="0" smtClean="0"/>
              <a:t> </a:t>
            </a:r>
            <a:r>
              <a:rPr lang="en-US" dirty="0"/>
              <a:t>that is equipped with a heat jacket. </a:t>
            </a:r>
            <a:r>
              <a:rPr lang="en-US" dirty="0">
                <a:solidFill>
                  <a:srgbClr val="CC0099"/>
                </a:solidFill>
              </a:rPr>
              <a:t>Pure A enters the reactor at 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 </a:t>
            </a:r>
            <a:r>
              <a:rPr lang="en-US" dirty="0"/>
              <a:t>and a temperature of </a:t>
            </a:r>
            <a:r>
              <a:rPr lang="en-US" dirty="0">
                <a:solidFill>
                  <a:srgbClr val="003399"/>
                </a:solidFill>
              </a:rPr>
              <a:t>310K</a:t>
            </a:r>
            <a:r>
              <a:rPr lang="en-US" dirty="0"/>
              <a:t>.  The </a:t>
            </a:r>
            <a:r>
              <a:rPr lang="en-US" dirty="0">
                <a:solidFill>
                  <a:srgbClr val="0099FF"/>
                </a:solidFill>
              </a:rPr>
              <a:t>coolant in the heat jacket is kept at 280 </a:t>
            </a:r>
            <a:r>
              <a:rPr lang="en-US" dirty="0">
                <a:solidFill>
                  <a:srgbClr val="00B0F0"/>
                </a:solidFill>
              </a:rPr>
              <a:t>K</a:t>
            </a:r>
            <a:r>
              <a:rPr lang="en-US" dirty="0"/>
              <a:t>.  Provide all equations, all constants, the initial time, and the final time that must be entered into Polymath in order to plot temperature vs time for the </a:t>
            </a:r>
            <a:r>
              <a:rPr lang="en-US" dirty="0">
                <a:solidFill>
                  <a:srgbClr val="00B050"/>
                </a:solidFill>
              </a:rPr>
              <a:t>first 20 </a:t>
            </a:r>
            <a:r>
              <a:rPr lang="en-US" dirty="0" smtClean="0">
                <a:solidFill>
                  <a:srgbClr val="00B050"/>
                </a:solidFill>
              </a:rPr>
              <a:t>min </a:t>
            </a:r>
            <a:r>
              <a:rPr lang="en-US" dirty="0"/>
              <a:t>of </a:t>
            </a:r>
            <a:r>
              <a:rPr lang="en-US" dirty="0">
                <a:solidFill>
                  <a:srgbClr val="8000FF"/>
                </a:solidFill>
              </a:rPr>
              <a:t>reactor </a:t>
            </a:r>
            <a:r>
              <a:rPr lang="en-US" dirty="0" smtClean="0">
                <a:solidFill>
                  <a:srgbClr val="8000FF"/>
                </a:solidFill>
              </a:rPr>
              <a:t>start-up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 smtClean="0">
                <a:solidFill>
                  <a:srgbClr val="FF0000"/>
                </a:solidFill>
              </a:rPr>
              <a:t>cal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663300"/>
                </a:solidFill>
              </a:rPr>
              <a:t>C</a:t>
            </a:r>
            <a:r>
              <a:rPr lang="en-US" baseline="-25000" dirty="0" smtClean="0">
                <a:solidFill>
                  <a:srgbClr val="663300"/>
                </a:solidFill>
              </a:rPr>
              <a:t>PA</a:t>
            </a:r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en-US" dirty="0">
                <a:solidFill>
                  <a:srgbClr val="663300"/>
                </a:solidFill>
              </a:rPr>
              <a:t>= C</a:t>
            </a:r>
            <a:r>
              <a:rPr lang="en-US" baseline="-25000" dirty="0">
                <a:solidFill>
                  <a:srgbClr val="663300"/>
                </a:solidFill>
              </a:rPr>
              <a:t>PS</a:t>
            </a:r>
            <a:r>
              <a:rPr lang="en-US" dirty="0">
                <a:solidFill>
                  <a:srgbClr val="663300"/>
                </a:solidFill>
              </a:rPr>
              <a:t> =15 </a:t>
            </a:r>
            <a:r>
              <a:rPr lang="en-US" dirty="0" err="1" smtClean="0">
                <a:solidFill>
                  <a:srgbClr val="663300"/>
                </a:solidFill>
              </a:rPr>
              <a:t>cal</a:t>
            </a:r>
            <a:r>
              <a:rPr lang="en-US" dirty="0" smtClean="0">
                <a:solidFill>
                  <a:srgbClr val="663300"/>
                </a:solidFill>
              </a:rPr>
              <a:t>/</a:t>
            </a:r>
            <a:r>
              <a:rPr lang="en-US" dirty="0" err="1" smtClean="0">
                <a:solidFill>
                  <a:srgbClr val="663300"/>
                </a:solidFill>
              </a:rPr>
              <a:t>mol·K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663300"/>
                </a:solidFill>
              </a:rPr>
              <a:t>     </a:t>
            </a:r>
            <a:r>
              <a:rPr lang="en-US" dirty="0" err="1" smtClean="0">
                <a:solidFill>
                  <a:srgbClr val="663300"/>
                </a:solidFill>
              </a:rPr>
              <a:t>C</a:t>
            </a:r>
            <a:r>
              <a:rPr lang="en-US" baseline="-25000" dirty="0" err="1" smtClean="0">
                <a:solidFill>
                  <a:srgbClr val="663300"/>
                </a:solidFill>
              </a:rPr>
              <a:t>pB</a:t>
            </a:r>
            <a:r>
              <a:rPr lang="en-US" dirty="0" smtClean="0">
                <a:solidFill>
                  <a:srgbClr val="663300"/>
                </a:solidFill>
              </a:rPr>
              <a:t>=15 </a:t>
            </a:r>
            <a:r>
              <a:rPr lang="en-US" dirty="0" err="1">
                <a:solidFill>
                  <a:srgbClr val="663300"/>
                </a:solidFill>
              </a:rPr>
              <a:t>cal</a:t>
            </a:r>
            <a:r>
              <a:rPr lang="en-US" dirty="0">
                <a:solidFill>
                  <a:srgbClr val="663300"/>
                </a:solidFill>
              </a:rPr>
              <a:t>/</a:t>
            </a:r>
            <a:r>
              <a:rPr lang="en-US" dirty="0" err="1">
                <a:solidFill>
                  <a:srgbClr val="663300"/>
                </a:solidFill>
              </a:rPr>
              <a:t>mol·K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/>
              <a:t>	Ẇ</a:t>
            </a:r>
            <a:r>
              <a:rPr lang="en-US" baseline="-25000" dirty="0"/>
              <a:t>S</a:t>
            </a:r>
            <a:r>
              <a:rPr lang="en-US" dirty="0"/>
              <a:t>=0   </a:t>
            </a:r>
          </a:p>
          <a:p>
            <a:r>
              <a:rPr lang="en-US" dirty="0"/>
              <a:t>E = 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= 1 min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 at 400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>
                <a:solidFill>
                  <a:srgbClr val="8000FF"/>
                </a:solidFill>
              </a:rPr>
              <a:t>UA</a:t>
            </a:r>
            <a:r>
              <a:rPr lang="en-US" dirty="0"/>
              <a:t>= </a:t>
            </a:r>
            <a:r>
              <a:rPr lang="en-US" dirty="0">
                <a:solidFill>
                  <a:srgbClr val="8000FF"/>
                </a:solidFill>
              </a:rPr>
              <a:t>3200 </a:t>
            </a:r>
            <a:r>
              <a:rPr lang="en-US" dirty="0" err="1">
                <a:solidFill>
                  <a:srgbClr val="8000FF"/>
                </a:solidFill>
              </a:rPr>
              <a:t>cal</a:t>
            </a:r>
            <a:r>
              <a:rPr lang="en-US" dirty="0">
                <a:solidFill>
                  <a:srgbClr val="8000FF"/>
                </a:solidFill>
              </a:rPr>
              <a:t>/</a:t>
            </a:r>
            <a:r>
              <a:rPr lang="en-US" dirty="0" err="1">
                <a:solidFill>
                  <a:srgbClr val="8000FF"/>
                </a:solidFill>
              </a:rPr>
              <a:t>min•K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006699"/>
                </a:solidFill>
                <a:latin typeface="Symbol" panose="05050102010706020507" pitchFamily="18" charset="2"/>
              </a:rPr>
              <a:t>u</a:t>
            </a:r>
            <a:r>
              <a:rPr lang="en-US" baseline="-25000" dirty="0" smtClean="0">
                <a:solidFill>
                  <a:srgbClr val="006699"/>
                </a:solidFill>
              </a:rPr>
              <a:t>0</a:t>
            </a:r>
            <a:r>
              <a:rPr lang="en-US" dirty="0"/>
              <a:t>=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300 L/min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992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Need equations for </a:t>
            </a:r>
            <a:r>
              <a:rPr lang="en-US" dirty="0">
                <a:solidFill>
                  <a:srgbClr val="0000FF"/>
                </a:solidFill>
              </a:rPr>
              <a:t>how T changes with time,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changes with time, &amp; k changes with T.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457200" y="2383600"/>
          <a:ext cx="5397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0" name="Equation" r:id="rId3" imgW="5397480" imgH="1346040" progId="Equation.DSMT4">
                  <p:embed/>
                </p:oleObj>
              </mc:Choice>
              <mc:Fallback>
                <p:oleObj name="Equation" r:id="rId3" imgW="53974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83600"/>
                        <a:ext cx="53975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800600" y="1408671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8100" y="3754422"/>
          <a:ext cx="400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1" name="Equation" r:id="rId5" imgW="4000320" imgH="393480" progId="Equation.DSMT4">
                  <p:embed/>
                </p:oleObj>
              </mc:Choice>
              <mc:Fallback>
                <p:oleObj name="Equation" r:id="rId5" imgW="4000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" y="3754422"/>
                        <a:ext cx="4000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6126163" y="3657600"/>
          <a:ext cx="290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2" name="Equation" r:id="rId7" imgW="2908080" imgH="571320" progId="Equation.DSMT4">
                  <p:embed/>
                </p:oleObj>
              </mc:Choice>
              <mc:Fallback>
                <p:oleObj name="Equation" r:id="rId7" imgW="2908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6163" y="3657600"/>
                        <a:ext cx="2908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4191000" y="3657600"/>
          <a:ext cx="181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3" name="Equation" r:id="rId9" imgW="1815840" imgH="571320" progId="Equation.DSMT4">
                  <p:embed/>
                </p:oleObj>
              </mc:Choice>
              <mc:Fallback>
                <p:oleObj name="Equation" r:id="rId9" imgW="18158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3657600"/>
                        <a:ext cx="1816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524000" y="4331386"/>
          <a:ext cx="308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4" name="Equation" r:id="rId11" imgW="3085920" imgH="393480" progId="Equation.DSMT4">
                  <p:embed/>
                </p:oleObj>
              </mc:Choice>
              <mc:Fallback>
                <p:oleObj name="Equation" r:id="rId11" imgW="308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4000" y="4331386"/>
                        <a:ext cx="308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4019" y="4965700"/>
          <a:ext cx="2908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Equation" r:id="rId13" imgW="2908080" imgH="672840" progId="Equation.DSMT4">
                  <p:embed/>
                </p:oleObj>
              </mc:Choice>
              <mc:Fallback>
                <p:oleObj name="Equation" r:id="rId13" imgW="29080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4019" y="4965700"/>
                        <a:ext cx="2908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3608219" y="5137150"/>
          <a:ext cx="78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6" name="Equation" r:id="rId15" imgW="787320" imgH="330120" progId="Equation.DSMT4">
                  <p:embed/>
                </p:oleObj>
              </mc:Choice>
              <mc:Fallback>
                <p:oleObj name="Equation" r:id="rId15" imgW="787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08219" y="5137150"/>
                        <a:ext cx="787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4484519" y="4940986"/>
          <a:ext cx="2247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Equation" r:id="rId17" imgW="2247840" imgH="672840" progId="Equation.DSMT4">
                  <p:embed/>
                </p:oleObj>
              </mc:Choice>
              <mc:Fallback>
                <p:oleObj name="Equation" r:id="rId17" imgW="2247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84519" y="4940986"/>
                        <a:ext cx="2247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170613" y="2689324"/>
          <a:ext cx="281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8" name="Equation" r:id="rId19" imgW="2819160" imgH="533160" progId="Equation.DSMT4">
                  <p:embed/>
                </p:oleObj>
              </mc:Choice>
              <mc:Fallback>
                <p:oleObj name="Equation" r:id="rId19" imgW="28191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70613" y="2689324"/>
                        <a:ext cx="2819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6406" y="5867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Combine with EB: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6957327" y="4901884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9" name="Equation" r:id="rId21" imgW="1981080" imgH="685800" progId="Equation.DSMT4">
                  <p:embed/>
                </p:oleObj>
              </mc:Choice>
              <mc:Fallback>
                <p:oleObj name="Equation" r:id="rId21" imgW="19810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327" y="4901884"/>
                        <a:ext cx="1981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4679950" y="4203700"/>
          <a:ext cx="2946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0" name="Equation" r:id="rId23" imgW="2946240" imgH="672840" progId="Equation.DSMT4">
                  <p:embed/>
                </p:oleObj>
              </mc:Choice>
              <mc:Fallback>
                <p:oleObj name="Equation" r:id="rId23" imgW="29462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79950" y="4203700"/>
                        <a:ext cx="2946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501900" y="5588000"/>
          <a:ext cx="5943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Equation" r:id="rId25" imgW="5943600" imgH="1041120" progId="Equation.DSMT4">
                  <p:embed/>
                </p:oleObj>
              </mc:Choice>
              <mc:Fallback>
                <p:oleObj name="Equation" r:id="rId25" imgW="5943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501900" y="5588000"/>
                        <a:ext cx="5943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2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7030A0"/>
                </a:solidFill>
              </a:rPr>
              <a:t>elementary, liquid phase, exothermic reaction A →B </a:t>
            </a:r>
            <a:r>
              <a:rPr lang="en-US" dirty="0"/>
              <a:t>is carried out in a </a:t>
            </a:r>
            <a:r>
              <a:rPr lang="en-US" dirty="0">
                <a:solidFill>
                  <a:srgbClr val="00BCB8"/>
                </a:solidFill>
              </a:rPr>
              <a:t>2 </a:t>
            </a:r>
            <a:r>
              <a:rPr lang="en-US" dirty="0" smtClean="0">
                <a:solidFill>
                  <a:srgbClr val="00BCB8"/>
                </a:solidFill>
              </a:rPr>
              <a:t>m</a:t>
            </a:r>
            <a:r>
              <a:rPr lang="en-US" baseline="30000" dirty="0" smtClean="0">
                <a:solidFill>
                  <a:srgbClr val="00BCB8"/>
                </a:solidFill>
              </a:rPr>
              <a:t>3</a:t>
            </a:r>
          </a:p>
          <a:p>
            <a:r>
              <a:rPr lang="en-US" b="1" dirty="0" smtClean="0"/>
              <a:t>CSTR</a:t>
            </a:r>
            <a:r>
              <a:rPr lang="en-US" dirty="0" smtClean="0"/>
              <a:t> </a:t>
            </a:r>
            <a:r>
              <a:rPr lang="en-US" dirty="0"/>
              <a:t>that is equipped with a heat jacket. </a:t>
            </a:r>
            <a:r>
              <a:rPr lang="en-US" dirty="0">
                <a:solidFill>
                  <a:srgbClr val="CC0099"/>
                </a:solidFill>
              </a:rPr>
              <a:t>Pure A enters the reactor at 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 </a:t>
            </a:r>
            <a:r>
              <a:rPr lang="en-US" dirty="0"/>
              <a:t>and a temperature of </a:t>
            </a:r>
            <a:r>
              <a:rPr lang="en-US" dirty="0">
                <a:solidFill>
                  <a:srgbClr val="003399"/>
                </a:solidFill>
              </a:rPr>
              <a:t>310K</a:t>
            </a:r>
            <a:r>
              <a:rPr lang="en-US" dirty="0"/>
              <a:t>.  The </a:t>
            </a:r>
            <a:r>
              <a:rPr lang="en-US" dirty="0">
                <a:solidFill>
                  <a:srgbClr val="0099FF"/>
                </a:solidFill>
              </a:rPr>
              <a:t>coolant in the heat jacket is kept at 280 </a:t>
            </a:r>
            <a:r>
              <a:rPr lang="en-US" dirty="0">
                <a:solidFill>
                  <a:srgbClr val="00B0F0"/>
                </a:solidFill>
              </a:rPr>
              <a:t>K</a:t>
            </a:r>
            <a:r>
              <a:rPr lang="en-US" dirty="0"/>
              <a:t>.  Provide all equations, all constants, the initial time, and the final time that must be entered into Polymath in order to plot temperature vs time for the </a:t>
            </a:r>
            <a:r>
              <a:rPr lang="en-US" dirty="0">
                <a:solidFill>
                  <a:srgbClr val="00B050"/>
                </a:solidFill>
              </a:rPr>
              <a:t>first 20 </a:t>
            </a:r>
            <a:r>
              <a:rPr lang="en-US" dirty="0" smtClean="0">
                <a:solidFill>
                  <a:srgbClr val="00B050"/>
                </a:solidFill>
              </a:rPr>
              <a:t>min </a:t>
            </a:r>
            <a:r>
              <a:rPr lang="en-US" dirty="0"/>
              <a:t>of </a:t>
            </a:r>
            <a:r>
              <a:rPr lang="en-US" dirty="0">
                <a:solidFill>
                  <a:srgbClr val="8000FF"/>
                </a:solidFill>
              </a:rPr>
              <a:t>reactor </a:t>
            </a:r>
            <a:r>
              <a:rPr lang="en-US" dirty="0" smtClean="0">
                <a:solidFill>
                  <a:srgbClr val="8000FF"/>
                </a:solidFill>
              </a:rPr>
              <a:t>start-up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 smtClean="0">
                <a:solidFill>
                  <a:srgbClr val="FF0000"/>
                </a:solidFill>
              </a:rPr>
              <a:t>cal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663300"/>
                </a:solidFill>
              </a:rPr>
              <a:t>C</a:t>
            </a:r>
            <a:r>
              <a:rPr lang="en-US" baseline="-25000" dirty="0" smtClean="0">
                <a:solidFill>
                  <a:srgbClr val="663300"/>
                </a:solidFill>
              </a:rPr>
              <a:t>PA</a:t>
            </a:r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en-US" dirty="0">
                <a:solidFill>
                  <a:srgbClr val="663300"/>
                </a:solidFill>
              </a:rPr>
              <a:t>= C</a:t>
            </a:r>
            <a:r>
              <a:rPr lang="en-US" baseline="-25000" dirty="0">
                <a:solidFill>
                  <a:srgbClr val="663300"/>
                </a:solidFill>
              </a:rPr>
              <a:t>PS</a:t>
            </a:r>
            <a:r>
              <a:rPr lang="en-US" dirty="0">
                <a:solidFill>
                  <a:srgbClr val="663300"/>
                </a:solidFill>
              </a:rPr>
              <a:t> =15 </a:t>
            </a:r>
            <a:r>
              <a:rPr lang="en-US" dirty="0" err="1" smtClean="0">
                <a:solidFill>
                  <a:srgbClr val="663300"/>
                </a:solidFill>
              </a:rPr>
              <a:t>cal</a:t>
            </a:r>
            <a:r>
              <a:rPr lang="en-US" dirty="0" smtClean="0">
                <a:solidFill>
                  <a:srgbClr val="663300"/>
                </a:solidFill>
              </a:rPr>
              <a:t>/</a:t>
            </a:r>
            <a:r>
              <a:rPr lang="en-US" dirty="0" err="1" smtClean="0">
                <a:solidFill>
                  <a:srgbClr val="663300"/>
                </a:solidFill>
              </a:rPr>
              <a:t>mol·K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663300"/>
                </a:solidFill>
              </a:rPr>
              <a:t>     </a:t>
            </a:r>
            <a:r>
              <a:rPr lang="en-US" dirty="0" err="1" smtClean="0">
                <a:solidFill>
                  <a:srgbClr val="663300"/>
                </a:solidFill>
              </a:rPr>
              <a:t>C</a:t>
            </a:r>
            <a:r>
              <a:rPr lang="en-US" baseline="-25000" dirty="0" err="1" smtClean="0">
                <a:solidFill>
                  <a:srgbClr val="663300"/>
                </a:solidFill>
              </a:rPr>
              <a:t>pB</a:t>
            </a:r>
            <a:r>
              <a:rPr lang="en-US" dirty="0" smtClean="0">
                <a:solidFill>
                  <a:srgbClr val="663300"/>
                </a:solidFill>
              </a:rPr>
              <a:t>=15 </a:t>
            </a:r>
            <a:r>
              <a:rPr lang="en-US" dirty="0" err="1">
                <a:solidFill>
                  <a:srgbClr val="663300"/>
                </a:solidFill>
              </a:rPr>
              <a:t>cal</a:t>
            </a:r>
            <a:r>
              <a:rPr lang="en-US" dirty="0">
                <a:solidFill>
                  <a:srgbClr val="663300"/>
                </a:solidFill>
              </a:rPr>
              <a:t>/</a:t>
            </a:r>
            <a:r>
              <a:rPr lang="en-US" dirty="0" err="1">
                <a:solidFill>
                  <a:srgbClr val="663300"/>
                </a:solidFill>
              </a:rPr>
              <a:t>mol·K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/>
              <a:t>	Ẇ</a:t>
            </a:r>
            <a:r>
              <a:rPr lang="en-US" baseline="-25000" dirty="0"/>
              <a:t>S</a:t>
            </a:r>
            <a:r>
              <a:rPr lang="en-US" dirty="0"/>
              <a:t>=0   </a:t>
            </a:r>
          </a:p>
          <a:p>
            <a:r>
              <a:rPr lang="en-US" dirty="0"/>
              <a:t>E = 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= 1 min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 at 400 K </a:t>
            </a:r>
            <a:r>
              <a:rPr lang="en-US" dirty="0"/>
              <a:t>	</a:t>
            </a:r>
            <a:r>
              <a:rPr lang="en-US" dirty="0" smtClean="0">
                <a:solidFill>
                  <a:srgbClr val="8000FF"/>
                </a:solidFill>
              </a:rPr>
              <a:t>UA</a:t>
            </a:r>
            <a:r>
              <a:rPr lang="en-US" dirty="0"/>
              <a:t>= </a:t>
            </a:r>
            <a:r>
              <a:rPr lang="en-US" dirty="0">
                <a:solidFill>
                  <a:srgbClr val="8000FF"/>
                </a:solidFill>
              </a:rPr>
              <a:t>3200 </a:t>
            </a:r>
            <a:r>
              <a:rPr lang="en-US" dirty="0" err="1">
                <a:solidFill>
                  <a:srgbClr val="8000FF"/>
                </a:solidFill>
              </a:rPr>
              <a:t>cal</a:t>
            </a:r>
            <a:r>
              <a:rPr lang="en-US" dirty="0">
                <a:solidFill>
                  <a:srgbClr val="8000FF"/>
                </a:solidFill>
              </a:rPr>
              <a:t>/</a:t>
            </a:r>
            <a:r>
              <a:rPr lang="en-US" dirty="0" err="1">
                <a:solidFill>
                  <a:srgbClr val="8000FF"/>
                </a:solidFill>
              </a:rPr>
              <a:t>min•K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006699"/>
                </a:solidFill>
                <a:latin typeface="Symbol" panose="05050102010706020507" pitchFamily="18" charset="2"/>
              </a:rPr>
              <a:t>u</a:t>
            </a:r>
            <a:r>
              <a:rPr lang="en-US" baseline="-25000" dirty="0" smtClean="0">
                <a:solidFill>
                  <a:srgbClr val="006699"/>
                </a:solidFill>
              </a:rPr>
              <a:t>0</a:t>
            </a:r>
            <a:r>
              <a:rPr lang="en-US" dirty="0"/>
              <a:t>=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300 L/min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992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Need equations for </a:t>
            </a:r>
            <a:r>
              <a:rPr lang="en-US" dirty="0">
                <a:solidFill>
                  <a:srgbClr val="0000FF"/>
                </a:solidFill>
              </a:rPr>
              <a:t>how T changes with time,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changes with time, &amp; k changes with T.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1408671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152400" y="2323069"/>
          <a:ext cx="266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8" name="Equation" r:id="rId3" imgW="2666880" imgH="672840" progId="Equation.DSMT4">
                  <p:embed/>
                </p:oleObj>
              </mc:Choice>
              <mc:Fallback>
                <p:oleObj name="Equation" r:id="rId3" imgW="26668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323069"/>
                        <a:ext cx="26670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936875" y="2322513"/>
          <a:ext cx="5943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9" name="Equation" r:id="rId5" imgW="5943600" imgH="1041120" progId="Equation.DSMT4">
                  <p:embed/>
                </p:oleObj>
              </mc:Choice>
              <mc:Fallback>
                <p:oleObj name="Equation" r:id="rId5" imgW="5943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6875" y="2322513"/>
                        <a:ext cx="5943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0800" y="3078378"/>
          <a:ext cx="1435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0" name="Equation" r:id="rId7" imgW="1434960" imgH="368280" progId="Equation.DSMT4">
                  <p:embed/>
                </p:oleObj>
              </mc:Choice>
              <mc:Fallback>
                <p:oleObj name="Equation" r:id="rId7" imgW="14349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" y="3078378"/>
                        <a:ext cx="1435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652823" y="3046628"/>
          <a:ext cx="110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1" name="Equation" r:id="rId9" imgW="1104840" imgH="431640" progId="Equation.DSMT4">
                  <p:embed/>
                </p:oleObj>
              </mc:Choice>
              <mc:Fallback>
                <p:oleObj name="Equation" r:id="rId9" imgW="110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2823" y="3046628"/>
                        <a:ext cx="1104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419225" y="3505200"/>
          <a:ext cx="110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2" name="Equation" r:id="rId11" imgW="1104840" imgH="431640" progId="Equation.DSMT4">
                  <p:embed/>
                </p:oleObj>
              </mc:Choice>
              <mc:Fallback>
                <p:oleObj name="Equation" r:id="rId11" imgW="110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9225" y="3505200"/>
                        <a:ext cx="1104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2724150" y="3505200"/>
          <a:ext cx="113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3" name="Equation" r:id="rId13" imgW="1130040" imgH="431640" progId="Equation.DSMT4">
                  <p:embed/>
                </p:oleObj>
              </mc:Choice>
              <mc:Fallback>
                <p:oleObj name="Equation" r:id="rId13" imgW="1130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24150" y="3505200"/>
                        <a:ext cx="1130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3619500" y="4419600"/>
          <a:ext cx="110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4" name="Equation" r:id="rId15" imgW="1104840" imgH="431640" progId="Equation.DSMT4">
                  <p:embed/>
                </p:oleObj>
              </mc:Choice>
              <mc:Fallback>
                <p:oleObj name="Equation" r:id="rId15" imgW="110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19500" y="4419600"/>
                        <a:ext cx="1104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054475" y="3505200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5" name="Equation" r:id="rId17" imgW="1091880" imgH="431640" progId="Equation.DSMT4">
                  <p:embed/>
                </p:oleObj>
              </mc:Choice>
              <mc:Fallback>
                <p:oleObj name="Equation" r:id="rId17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54475" y="3505200"/>
                        <a:ext cx="1092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4977714" y="4257654"/>
          <a:ext cx="392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6" name="Equation" r:id="rId19" imgW="3924000" imgH="431640" progId="Equation.DSMT4">
                  <p:embed/>
                </p:oleObj>
              </mc:Choice>
              <mc:Fallback>
                <p:oleObj name="Equation" r:id="rId19" imgW="392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77714" y="4257654"/>
                        <a:ext cx="392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28600" y="4075603"/>
          <a:ext cx="1371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7" name="Equation" r:id="rId21" imgW="1371600" imgH="634680" progId="Equation.DSMT4">
                  <p:embed/>
                </p:oleObj>
              </mc:Choice>
              <mc:Fallback>
                <p:oleObj name="Equation" r:id="rId21" imgW="13716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8600" y="4075603"/>
                        <a:ext cx="13716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635811" y="3980423"/>
          <a:ext cx="1701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8" name="Equation" r:id="rId23" imgW="1701720" imgH="812520" progId="Equation.DSMT4">
                  <p:embed/>
                </p:oleObj>
              </mc:Choice>
              <mc:Fallback>
                <p:oleObj name="Equation" r:id="rId23" imgW="17017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35811" y="3980423"/>
                        <a:ext cx="17018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3606800" y="3987800"/>
          <a:ext cx="111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9" name="Equation" r:id="rId25" imgW="1117440" imgH="431640" progId="Equation.DSMT4">
                  <p:embed/>
                </p:oleObj>
              </mc:Choice>
              <mc:Fallback>
                <p:oleObj name="Equation" r:id="rId25" imgW="1117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06800" y="3987800"/>
                        <a:ext cx="1117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152400" y="3505715"/>
          <a:ext cx="106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0" name="Equation" r:id="rId27" imgW="1066680" imgH="431640" progId="Equation.DSMT4">
                  <p:embed/>
                </p:oleObj>
              </mc:Choice>
              <mc:Fallback>
                <p:oleObj name="Equation" r:id="rId27" imgW="1066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2400" y="3505715"/>
                        <a:ext cx="1066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46700" y="3378102"/>
          <a:ext cx="364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1" name="Equation" r:id="rId29" imgW="3644640" imgH="838080" progId="Equation.DSMT4">
                  <p:embed/>
                </p:oleObj>
              </mc:Choice>
              <mc:Fallback>
                <p:oleObj name="Equation" r:id="rId29" imgW="3644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346700" y="3378102"/>
                        <a:ext cx="3644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89300" y="4930931"/>
            <a:ext cx="44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Use the mass balance to get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 for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(t)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0065" y="5422148"/>
          <a:ext cx="228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2" name="Equation" r:id="rId31" imgW="2286000" imgH="634680" progId="Equation.DSMT4">
                  <p:embed/>
                </p:oleObj>
              </mc:Choice>
              <mc:Fallback>
                <p:oleObj name="Equation" r:id="rId31" imgW="2286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0065" y="5422148"/>
                        <a:ext cx="2286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2614055" y="5397055"/>
          <a:ext cx="3479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3" name="Equation" r:id="rId33" imgW="3479760" imgH="634680" progId="Equation.DSMT4">
                  <p:embed/>
                </p:oleObj>
              </mc:Choice>
              <mc:Fallback>
                <p:oleObj name="Equation" r:id="rId33" imgW="3479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614055" y="5397055"/>
                        <a:ext cx="3479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6113505" y="5316032"/>
          <a:ext cx="3009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4" name="Equation" r:id="rId35" imgW="3009600" imgH="749160" progId="Equation.DSMT4">
                  <p:embed/>
                </p:oleObj>
              </mc:Choice>
              <mc:Fallback>
                <p:oleObj name="Equation" r:id="rId35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113505" y="5316032"/>
                        <a:ext cx="3009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7325" y="4793223"/>
          <a:ext cx="246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5" name="Equation" r:id="rId37" imgW="2463480" imgH="482400" progId="Equation.DSMT4">
                  <p:embed/>
                </p:oleObj>
              </mc:Choice>
              <mc:Fallback>
                <p:oleObj name="Equation" r:id="rId37" imgW="2463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87325" y="4793223"/>
                        <a:ext cx="2463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299886" y="6090046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6" name="Equation" r:id="rId39" imgW="1091880" imgH="431640" progId="Equation.DSMT4">
                  <p:embed/>
                </p:oleObj>
              </mc:Choice>
              <mc:Fallback>
                <p:oleObj name="Equation" r:id="rId39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299886" y="6090046"/>
                        <a:ext cx="1092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544486" y="6069914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7" name="Equation" r:id="rId41" imgW="1574640" imgH="431640" progId="Equation.DSMT4">
                  <p:embed/>
                </p:oleObj>
              </mc:Choice>
              <mc:Fallback>
                <p:oleObj name="Equation" r:id="rId41" imgW="1574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544486" y="6069914"/>
                        <a:ext cx="157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6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0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Review: CSTR Stability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97566780"/>
              </p:ext>
            </p:extLst>
          </p:nvPr>
        </p:nvGraphicFramePr>
        <p:xfrm>
          <a:off x="82168" y="705678"/>
          <a:ext cx="8991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/>
          <p:cNvSpPr/>
          <p:nvPr/>
        </p:nvSpPr>
        <p:spPr>
          <a:xfrm>
            <a:off x="1905776" y="3742580"/>
            <a:ext cx="91440" cy="9144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15128" y="2659868"/>
            <a:ext cx="91440" cy="9144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65680" y="1526916"/>
            <a:ext cx="91440" cy="9144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8568" y="34017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1768" y="23349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3568" y="16491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064162" y="3289128"/>
            <a:ext cx="1371600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97216" y="2020669"/>
            <a:ext cx="189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R(T)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G(T)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 T falls to T=SS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203602" y="2919322"/>
            <a:ext cx="2103120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50270" y="1065251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G(T)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R(T)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 T rises to T=SS</a:t>
            </a:r>
            <a:r>
              <a:rPr lang="en-US" baseline="-25000" dirty="0" smtClean="0"/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33336" y="3541696"/>
            <a:ext cx="77724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6968" y="2312938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G(T)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R(T)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 T rises to T=SS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6636162" y="2602534"/>
            <a:ext cx="2743200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83965" y="1905000"/>
            <a:ext cx="302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R(T)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G(T) </a:t>
            </a:r>
          </a:p>
          <a:p>
            <a:pPr algn="r"/>
            <a:r>
              <a:rPr lang="en-US" dirty="0" smtClean="0"/>
              <a:t>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T falls to T=SS</a:t>
            </a:r>
            <a:r>
              <a:rPr lang="en-US" baseline="-25000" dirty="0" smtClean="0"/>
              <a:t>3</a:t>
            </a:r>
          </a:p>
        </p:txBody>
      </p:sp>
      <p:sp>
        <p:nvSpPr>
          <p:cNvPr id="26" name="Circular Arrow 25"/>
          <p:cNvSpPr/>
          <p:nvPr/>
        </p:nvSpPr>
        <p:spPr>
          <a:xfrm rot="20320596" flipH="1" flipV="1">
            <a:off x="1719150" y="3143893"/>
            <a:ext cx="1242702" cy="1165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39437"/>
              <a:gd name="adj5" fmla="val 1878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20084948">
            <a:off x="5951856" y="1064864"/>
            <a:ext cx="1925534" cy="1365834"/>
          </a:xfrm>
          <a:prstGeom prst="circularArrow">
            <a:avLst>
              <a:gd name="adj1" fmla="val 7858"/>
              <a:gd name="adj2" fmla="val 1329795"/>
              <a:gd name="adj3" fmla="val 20593496"/>
              <a:gd name="adj4" fmla="val 11489645"/>
              <a:gd name="adj5" fmla="val 1830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ular Arrow 27"/>
          <p:cNvSpPr/>
          <p:nvPr/>
        </p:nvSpPr>
        <p:spPr>
          <a:xfrm rot="21220209">
            <a:off x="745250" y="3100807"/>
            <a:ext cx="1355329" cy="1125091"/>
          </a:xfrm>
          <a:prstGeom prst="circularArrow">
            <a:avLst>
              <a:gd name="adj1" fmla="val 12203"/>
              <a:gd name="adj2" fmla="val 1142319"/>
              <a:gd name="adj3" fmla="val 20946990"/>
              <a:gd name="adj4" fmla="val 9980548"/>
              <a:gd name="adj5" fmla="val 1494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ircular Arrow 28"/>
          <p:cNvSpPr/>
          <p:nvPr/>
        </p:nvSpPr>
        <p:spPr>
          <a:xfrm rot="20300510" flipH="1" flipV="1">
            <a:off x="7599431" y="1228659"/>
            <a:ext cx="506578" cy="7789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726301"/>
              <a:gd name="adj5" fmla="val 14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68" y="4191000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/>
              <a:t>Magnitude of </a:t>
            </a: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0000FF"/>
                </a:solidFill>
              </a:rPr>
              <a:t>R(T)</a:t>
            </a:r>
            <a:r>
              <a:rPr lang="en-US" sz="2000" dirty="0" smtClean="0"/>
              <a:t> curve determines if reactor T will rise or fall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17" y="4541775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00FF"/>
                </a:solidFill>
              </a:rPr>
              <a:t>R(T) </a:t>
            </a:r>
            <a:r>
              <a:rPr lang="en-US" sz="2000" dirty="0" smtClean="0"/>
              <a:t>intersection, equal rate of heat generation &amp; removal, no change in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36" y="520966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G(T) </a:t>
            </a:r>
            <a:r>
              <a:rPr lang="en-US" sz="2000" dirty="0" smtClean="0"/>
              <a:t>&gt; </a:t>
            </a:r>
            <a:r>
              <a:rPr lang="en-US" sz="2000" dirty="0" smtClean="0">
                <a:solidFill>
                  <a:srgbClr val="0000FF"/>
                </a:solidFill>
              </a:rPr>
              <a:t>R(T)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/>
              <a:t> line above </a:t>
            </a:r>
            <a:r>
              <a:rPr lang="en-US" sz="2000" dirty="0" smtClean="0">
                <a:solidFill>
                  <a:srgbClr val="0000FF"/>
                </a:solidFill>
              </a:rPr>
              <a:t>R(T)</a:t>
            </a:r>
            <a:r>
              <a:rPr lang="en-US" sz="2000" dirty="0" smtClean="0"/>
              <a:t> on graph): rate of heat generation &gt; heat removal, so reactor heats up until a steady state is reached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9349" y="5877544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R(T)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&gt; </a:t>
            </a: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R(T) </a:t>
            </a:r>
            <a:r>
              <a:rPr lang="en-US" sz="2000" dirty="0" smtClean="0"/>
              <a:t>line above </a:t>
            </a:r>
            <a:r>
              <a:rPr lang="en-US" sz="2000" dirty="0" smtClean="0">
                <a:solidFill>
                  <a:srgbClr val="C00000"/>
                </a:solidFill>
              </a:rPr>
              <a:t>G(T) </a:t>
            </a:r>
            <a:r>
              <a:rPr lang="en-US" sz="2000" dirty="0" smtClean="0"/>
              <a:t>on graph): rate of heat generation &lt; heat removal, so reactor cools off until a steady state is reached </a:t>
            </a:r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88002"/>
              </p:ext>
            </p:extLst>
          </p:nvPr>
        </p:nvGraphicFramePr>
        <p:xfrm>
          <a:off x="4205565" y="3219727"/>
          <a:ext cx="39449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8" name="Equation" r:id="rId5" imgW="3949560" imgH="736560" progId="Equation.DSMT4">
                  <p:embed/>
                </p:oleObj>
              </mc:Choice>
              <mc:Fallback>
                <p:oleObj name="Equation" r:id="rId5" imgW="3949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65" y="3219727"/>
                        <a:ext cx="39449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ight Brace 41"/>
          <p:cNvSpPr/>
          <p:nvPr/>
        </p:nvSpPr>
        <p:spPr>
          <a:xfrm rot="16200000" flipV="1">
            <a:off x="7266767" y="2481458"/>
            <a:ext cx="182880" cy="155448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00800" y="2851669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Heat generated 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G(T)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85514"/>
              </p:ext>
            </p:extLst>
          </p:nvPr>
        </p:nvGraphicFramePr>
        <p:xfrm>
          <a:off x="3421116" y="1143638"/>
          <a:ext cx="16748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9" name="Equation" r:id="rId7" imgW="1676160" imgH="368280" progId="Equation.DSMT4">
                  <p:embed/>
                </p:oleObj>
              </mc:Choice>
              <mc:Fallback>
                <p:oleObj name="Equation" r:id="rId7" imgW="167616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116" y="1143638"/>
                        <a:ext cx="16748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98796"/>
              </p:ext>
            </p:extLst>
          </p:nvPr>
        </p:nvGraphicFramePr>
        <p:xfrm>
          <a:off x="1726367" y="1126231"/>
          <a:ext cx="15652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0" name="Equation" r:id="rId9" imgW="1562040" imgH="622080" progId="Equation.DSMT4">
                  <p:embed/>
                </p:oleObj>
              </mc:Choice>
              <mc:Fallback>
                <p:oleObj name="Equation" r:id="rId9" imgW="1562040" imgH="622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367" y="1126231"/>
                        <a:ext cx="15652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 flipV="1">
            <a:off x="3352800" y="1572636"/>
            <a:ext cx="2514600" cy="185636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581400" y="1447800"/>
            <a:ext cx="1524000" cy="198120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 flipV="1">
            <a:off x="5127203" y="2377440"/>
            <a:ext cx="182880" cy="1920240"/>
          </a:xfrm>
          <a:prstGeom prst="rightBrac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17990" y="2970287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</a:rPr>
              <a:t>Heat removed: </a:t>
            </a:r>
            <a:r>
              <a:rPr lang="en-US" sz="1600" b="1" dirty="0" smtClean="0">
                <a:solidFill>
                  <a:srgbClr val="0033CC"/>
                </a:solidFill>
                <a:latin typeface="Arial"/>
                <a:cs typeface="Arial"/>
              </a:rPr>
              <a:t>R(T)</a:t>
            </a:r>
            <a:endParaRPr lang="en-US" sz="16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L16: Unsteady </a:t>
            </a:r>
            <a:r>
              <a:rPr lang="en-US" dirty="0" smtClean="0"/>
              <a:t>State </a:t>
            </a:r>
            <a:r>
              <a:rPr lang="en-US" dirty="0" err="1" smtClean="0"/>
              <a:t>Nonisothermal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Reactor Design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2114490"/>
            <a:ext cx="4442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GB" altLang="zh-TW" sz="2000" dirty="0"/>
              <a:t>An open system (for example, CSTR)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78669" y="914400"/>
            <a:ext cx="3739662" cy="2239962"/>
            <a:chOff x="3109" y="265"/>
            <a:chExt cx="2552" cy="1411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686" y="265"/>
              <a:ext cx="1379" cy="1411"/>
              <a:chOff x="3686" y="265"/>
              <a:chExt cx="1379" cy="1411"/>
            </a:xfrm>
          </p:grpSpPr>
          <p:sp>
            <p:nvSpPr>
              <p:cNvPr id="12" name="Rectangle 3" descr="再生紙"/>
              <p:cNvSpPr>
                <a:spLocks noChangeArrowheads="1"/>
              </p:cNvSpPr>
              <p:nvPr/>
            </p:nvSpPr>
            <p:spPr bwMode="auto">
              <a:xfrm>
                <a:off x="3686" y="631"/>
                <a:ext cx="1379" cy="717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4374" y="265"/>
                <a:ext cx="0" cy="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4382" y="291"/>
                <a:ext cx="32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zh-TW" altLang="en-GB" sz="1800">
                    <a:sym typeface="Symbol" pitchFamily="18" charset="2"/>
                  </a:rPr>
                  <a:t></a:t>
                </a:r>
                <a:r>
                  <a:rPr kumimoji="1" lang="en-GB" altLang="zh-TW" sz="1800">
                    <a:sym typeface="Symbol" pitchFamily="18" charset="2"/>
                  </a:rPr>
                  <a:t>Q</a:t>
                </a:r>
                <a:endParaRPr kumimoji="1" lang="en-GB" altLang="zh-TW" sz="1800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4371" y="1348"/>
                <a:ext cx="0" cy="3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4423" y="1393"/>
                <a:ext cx="35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zh-TW" altLang="en-GB" sz="1800">
                    <a:sym typeface="Symbol" pitchFamily="18" charset="2"/>
                  </a:rPr>
                  <a:t></a:t>
                </a:r>
                <a:r>
                  <a:rPr kumimoji="1" lang="en-GB" altLang="zh-TW" sz="1800">
                    <a:sym typeface="Symbol" pitchFamily="18" charset="2"/>
                  </a:rPr>
                  <a:t>W</a:t>
                </a:r>
                <a:endParaRPr kumimoji="1" lang="en-GB" altLang="zh-TW" sz="1800"/>
              </a:p>
            </p:txBody>
          </p:sp>
        </p:grp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109" y="966"/>
              <a:ext cx="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139" y="666"/>
              <a:ext cx="3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1800" dirty="0"/>
                <a:t>F</a:t>
              </a:r>
              <a:r>
                <a:rPr kumimoji="1" lang="en-GB" altLang="zh-TW" sz="1800" baseline="-25000" dirty="0"/>
                <a:t>in</a:t>
              </a:r>
              <a:endParaRPr kumimoji="1" lang="en-GB" altLang="zh-TW" sz="1800" dirty="0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139" y="1027"/>
              <a:ext cx="3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1800"/>
                <a:t>H</a:t>
              </a:r>
              <a:r>
                <a:rPr kumimoji="1" lang="en-GB" altLang="zh-TW" sz="1800" baseline="-25000"/>
                <a:t>in</a:t>
              </a:r>
              <a:endParaRPr kumimoji="1" lang="en-GB" altLang="zh-TW" sz="1800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5077" y="966"/>
              <a:ext cx="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083" y="666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1800"/>
                <a:t>F</a:t>
              </a:r>
              <a:r>
                <a:rPr kumimoji="1" lang="en-GB" altLang="zh-TW" sz="1800" baseline="-25000"/>
                <a:t>out</a:t>
              </a:r>
              <a:endParaRPr kumimoji="1" lang="en-GB" altLang="zh-TW" sz="1800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083" y="1027"/>
              <a:ext cx="3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1800"/>
                <a:t>H</a:t>
              </a:r>
              <a:r>
                <a:rPr kumimoji="1" lang="en-GB" altLang="zh-TW" sz="1800" baseline="-25000"/>
                <a:t>out</a:t>
              </a:r>
              <a:endParaRPr kumimoji="1" lang="en-GB" altLang="zh-TW" sz="1800"/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5306" y="3402013"/>
          <a:ext cx="80533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4" imgW="7505640" imgH="711000" progId="Equation.DSMT4">
                  <p:embed/>
                </p:oleObj>
              </mc:Choice>
              <mc:Fallback>
                <p:oleObj name="Equation" r:id="rId4" imgW="750564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" y="3402013"/>
                        <a:ext cx="805338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0" y="4343400"/>
            <a:ext cx="8915400" cy="1200329"/>
            <a:chOff x="0" y="4343400"/>
            <a:chExt cx="8915400" cy="1200329"/>
          </a:xfrm>
        </p:grpSpPr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1752600" y="4343400"/>
              <a:ext cx="152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kumimoji="1" lang="en-GB" altLang="zh-TW" dirty="0" smtClean="0"/>
                <a:t>rate </a:t>
              </a:r>
              <a:r>
                <a:rPr kumimoji="1" lang="en-GB" altLang="zh-TW" dirty="0"/>
                <a:t>of </a:t>
              </a:r>
              <a:r>
                <a:rPr kumimoji="1" lang="en-GB" altLang="zh-TW" dirty="0" smtClean="0"/>
                <a:t>heat flow from surroundings to system</a:t>
              </a:r>
              <a:endParaRPr kumimoji="1" lang="en-GB" altLang="zh-TW" dirty="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0" y="4343400"/>
              <a:ext cx="155575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kumimoji="1" lang="en-GB" altLang="zh-TW" sz="1800" dirty="0"/>
                <a:t>Rate of accumulation of energy in </a:t>
              </a:r>
              <a:r>
                <a:rPr kumimoji="1" lang="en-GB" altLang="zh-TW" sz="1800" dirty="0" smtClean="0"/>
                <a:t>system</a:t>
              </a:r>
              <a:endParaRPr kumimoji="1" lang="en-GB" altLang="zh-TW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47800" y="474350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05200" y="4343400"/>
              <a:ext cx="159861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kumimoji="1" lang="en-GB" altLang="zh-TW" sz="1800" dirty="0"/>
                <a:t>Rate of work done by </a:t>
              </a:r>
              <a:r>
                <a:rPr kumimoji="1" lang="en-GB" altLang="zh-TW" sz="1800" dirty="0" smtClean="0"/>
                <a:t>system </a:t>
              </a:r>
              <a:r>
                <a:rPr kumimoji="1" lang="en-GB" altLang="zh-TW" sz="1800" dirty="0"/>
                <a:t>on </a:t>
              </a:r>
              <a:r>
                <a:rPr kumimoji="1" lang="en-GB" altLang="zh-TW" sz="1800" dirty="0" smtClean="0"/>
                <a:t>surroundings</a:t>
              </a:r>
              <a:endParaRPr kumimoji="1" lang="en-GB" altLang="zh-TW" sz="1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1222" y="4743509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84852" y="474350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5181600" y="4343400"/>
              <a:ext cx="1752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kumimoji="1" lang="en-GB" altLang="zh-TW" sz="1800" dirty="0"/>
                <a:t>Rate of energy added to </a:t>
              </a:r>
              <a:r>
                <a:rPr kumimoji="1" lang="en-GB" altLang="zh-TW" sz="1800" dirty="0" smtClean="0"/>
                <a:t>system </a:t>
              </a:r>
              <a:r>
                <a:rPr kumimoji="1" lang="en-GB" altLang="zh-TW" sz="1800" dirty="0"/>
                <a:t>by mass </a:t>
              </a:r>
              <a:r>
                <a:rPr kumimoji="1" lang="en-GB" altLang="zh-TW" sz="1800" dirty="0" smtClean="0"/>
                <a:t>flow in</a:t>
              </a:r>
              <a:endParaRPr kumimoji="1" lang="en-GB" altLang="zh-TW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0" y="4743509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-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7162800" y="4343400"/>
              <a:ext cx="1752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kumimoji="1" lang="en-GB" altLang="zh-TW" sz="1800" dirty="0"/>
                <a:t>Rate of energy </a:t>
              </a:r>
              <a:r>
                <a:rPr kumimoji="1" lang="en-GB" altLang="zh-TW" sz="1800" dirty="0" smtClean="0"/>
                <a:t>leaving system </a:t>
              </a:r>
              <a:r>
                <a:rPr kumimoji="1" lang="en-GB" altLang="zh-TW" sz="1800" dirty="0"/>
                <a:t>by mass </a:t>
              </a:r>
              <a:r>
                <a:rPr kumimoji="1" lang="en-GB" altLang="zh-TW" sz="1800" dirty="0" smtClean="0"/>
                <a:t>flow out</a:t>
              </a:r>
              <a:endParaRPr kumimoji="1" lang="en-GB" altLang="zh-TW" sz="18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381000" y="3276600"/>
            <a:ext cx="1066800" cy="1066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189567" y="5867400"/>
          <a:ext cx="2641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6" imgW="2641320" imgH="660240" progId="Equation.DSMT4">
                  <p:embed/>
                </p:oleObj>
              </mc:Choice>
              <mc:Fallback>
                <p:oleObj name="Equation" r:id="rId6" imgW="264132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567" y="5867400"/>
                        <a:ext cx="2641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020734" y="5867400"/>
          <a:ext cx="293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8" imgW="2933640" imgH="660240" progId="Equation.DSMT4">
                  <p:embed/>
                </p:oleObj>
              </mc:Choice>
              <mc:Fallback>
                <p:oleObj name="Equation" r:id="rId8" imgW="293364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734" y="5867400"/>
                        <a:ext cx="2933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1219200"/>
            <a:ext cx="5307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Goal: develop EB for unsteady state reactor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System Energy with Time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946900" y="1817370"/>
          <a:ext cx="1511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Equation" r:id="rId4" imgW="1511280" imgH="685800" progId="Equation.DSMT4">
                  <p:embed/>
                </p:oleObj>
              </mc:Choice>
              <mc:Fallback>
                <p:oleObj name="Equation" r:id="rId4" imgW="15112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817370"/>
                        <a:ext cx="1511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0200" y="1812077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8000FF"/>
                </a:solidFill>
              </a:rPr>
              <a:t>Energy of system </a:t>
            </a:r>
            <a:r>
              <a:rPr lang="en-US" sz="2000" dirty="0" smtClean="0"/>
              <a:t>is the </a:t>
            </a:r>
            <a:r>
              <a:rPr lang="en-US" sz="2000" dirty="0" smtClean="0">
                <a:solidFill>
                  <a:srgbClr val="3399FF"/>
                </a:solidFill>
              </a:rPr>
              <a:t>sum of </a:t>
            </a:r>
            <a:r>
              <a:rPr lang="en-US" sz="2000" dirty="0" smtClean="0"/>
              <a:t>products of </a:t>
            </a:r>
            <a:r>
              <a:rPr lang="en-US" sz="2000" dirty="0" smtClean="0">
                <a:solidFill>
                  <a:srgbClr val="FF3399"/>
                </a:solidFill>
              </a:rPr>
              <a:t>each species specific energy </a:t>
            </a:r>
            <a:r>
              <a:rPr lang="en-US" sz="2000" dirty="0" err="1" smtClean="0">
                <a:solidFill>
                  <a:srgbClr val="FF3399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3399"/>
                </a:solidFill>
              </a:rPr>
              <a:t>i</a:t>
            </a:r>
            <a:r>
              <a:rPr lang="en-US" sz="2000" dirty="0" smtClean="0">
                <a:solidFill>
                  <a:srgbClr val="FF3399"/>
                </a:solidFill>
              </a:rPr>
              <a:t> </a:t>
            </a:r>
            <a:r>
              <a:rPr lang="en-US" sz="2000" dirty="0" smtClean="0"/>
              <a:t>&amp; the </a:t>
            </a:r>
            <a:r>
              <a:rPr lang="en-US" sz="2000" dirty="0" smtClean="0">
                <a:solidFill>
                  <a:srgbClr val="3399FF"/>
                </a:solidFill>
              </a:rPr>
              <a:t>moles of each species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/>
          </p:nvPr>
        </p:nvGraphicFramePr>
        <p:xfrm>
          <a:off x="3644900" y="2617572"/>
          <a:ext cx="2679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Equation" r:id="rId6" imgW="2679480" imgH="685800" progId="Equation.DSMT4">
                  <p:embed/>
                </p:oleObj>
              </mc:Choice>
              <mc:Fallback>
                <p:oleObj name="Equation" r:id="rId6" imgW="2679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617572"/>
                        <a:ext cx="2679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/>
          </p:nvPr>
        </p:nvGraphicFramePr>
        <p:xfrm>
          <a:off x="304800" y="3386481"/>
          <a:ext cx="336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Equation" r:id="rId8" imgW="3365280" imgH="736560" progId="Equation.DSMT4">
                  <p:embed/>
                </p:oleObj>
              </mc:Choice>
              <mc:Fallback>
                <p:oleObj name="Equation" r:id="rId8" imgW="33652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86481"/>
                        <a:ext cx="3365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3242" y="2760417"/>
            <a:ext cx="278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Differentiate </a:t>
            </a:r>
            <a:r>
              <a:rPr lang="en-US" sz="2000" dirty="0" err="1" smtClean="0">
                <a:solidFill>
                  <a:srgbClr val="0000FF"/>
                </a:solidFill>
              </a:rPr>
              <a:t>wrt</a:t>
            </a:r>
            <a:r>
              <a:rPr lang="en-US" sz="2000" dirty="0" smtClean="0">
                <a:solidFill>
                  <a:srgbClr val="0000FF"/>
                </a:solidFill>
              </a:rPr>
              <a:t> time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extLst/>
          </p:nvPr>
        </p:nvGraphicFramePr>
        <p:xfrm>
          <a:off x="3721100" y="3365157"/>
          <a:ext cx="4991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Equation" r:id="rId10" imgW="4991040" imgH="736560" progId="Equation.DSMT4">
                  <p:embed/>
                </p:oleObj>
              </mc:Choice>
              <mc:Fallback>
                <p:oleObj name="Equation" r:id="rId10" imgW="49910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365157"/>
                        <a:ext cx="49911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743217" y="4030371"/>
            <a:ext cx="890052" cy="503908"/>
            <a:chOff x="7743217" y="4784830"/>
            <a:chExt cx="890052" cy="503908"/>
          </a:xfrm>
        </p:grpSpPr>
        <p:sp>
          <p:nvSpPr>
            <p:cNvPr id="11" name="Left Brace 10"/>
            <p:cNvSpPr/>
            <p:nvPr/>
          </p:nvSpPr>
          <p:spPr>
            <a:xfrm rot="5400000" flipH="1">
              <a:off x="8128282" y="4528798"/>
              <a:ext cx="219456" cy="731520"/>
            </a:xfrm>
            <a:prstGeom prst="leftBrace">
              <a:avLst/>
            </a:prstGeom>
            <a:ln w="19050">
              <a:solidFill>
                <a:srgbClr val="8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3217" y="4919406"/>
              <a:ext cx="890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FF"/>
                  </a:solidFill>
                </a:rPr>
                <a:t>Total V</a:t>
              </a:r>
            </a:p>
          </p:txBody>
        </p:sp>
      </p:grpSp>
      <p:graphicFrame>
        <p:nvGraphicFramePr>
          <p:cNvPr id="3079" name="Object 7"/>
          <p:cNvGraphicFramePr>
            <a:graphicFrameLocks noChangeAspect="1"/>
          </p:cNvGraphicFramePr>
          <p:nvPr>
            <p:extLst/>
          </p:nvPr>
        </p:nvGraphicFramePr>
        <p:xfrm>
          <a:off x="906160" y="4478983"/>
          <a:ext cx="4406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Equation" r:id="rId12" imgW="4406760" imgH="723600" progId="Equation.DSMT4">
                  <p:embed/>
                </p:oleObj>
              </mc:Choice>
              <mc:Fallback>
                <p:oleObj name="Equation" r:id="rId12" imgW="44067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60" y="4478983"/>
                        <a:ext cx="4406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/>
          </p:nvPr>
        </p:nvGraphicFramePr>
        <p:xfrm>
          <a:off x="1587500" y="5413258"/>
          <a:ext cx="5613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Equation" r:id="rId14" imgW="5613120" imgH="749160" progId="Equation.DSMT4">
                  <p:embed/>
                </p:oleObj>
              </mc:Choice>
              <mc:Fallback>
                <p:oleObj name="Equation" r:id="rId14" imgW="56131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413258"/>
                        <a:ext cx="56134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0" y="6202030"/>
            <a:ext cx="623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Total Energy Balance for unsteady state, constant PV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2351088" y="922338"/>
          <a:ext cx="4441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16" imgW="4140000" imgH="723600" progId="Equation.DSMT4">
                  <p:embed/>
                </p:oleObj>
              </mc:Choice>
              <mc:Fallback>
                <p:oleObj name="Equation" r:id="rId16" imgW="4140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922338"/>
                        <a:ext cx="44418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/>
          </p:nvPr>
        </p:nvGraphicFramePr>
        <p:xfrm>
          <a:off x="405028" y="2795029"/>
          <a:ext cx="309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1" name="Equation" r:id="rId18" imgW="3098520" imgH="355320" progId="Equation.DSMT4">
                  <p:embed/>
                </p:oleObj>
              </mc:Choice>
              <mc:Fallback>
                <p:oleObj name="Equation" r:id="rId18" imgW="3098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28" y="2795029"/>
                        <a:ext cx="3098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87602" y="4572000"/>
            <a:ext cx="341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well-mixed reactor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with constant PV- variation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3760" y="4594892"/>
            <a:ext cx="749300" cy="49184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27026" y="49732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255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5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  <p:bldP spid="2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Well-Mixed Reactors, Constant PV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224935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3375" indent="-1603375"/>
            <a:r>
              <a:rPr lang="en-US" sz="2000" dirty="0" smtClean="0"/>
              <a:t>Special case: well-mixed reactors (e.g., batch, CSTR or </a:t>
            </a:r>
            <a:r>
              <a:rPr lang="en-US" sz="2000" dirty="0" err="1" smtClean="0"/>
              <a:t>semibatch</a:t>
            </a:r>
            <a:r>
              <a:rPr lang="en-US" sz="2000" dirty="0" smtClean="0"/>
              <a:t>) with constant PV- variation in total P or V can be neglected 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1295400" y="1371600"/>
          <a:ext cx="6553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Equation" r:id="rId3" imgW="6553080" imgH="749160" progId="Equation.DSMT4">
                  <p:embed/>
                </p:oleObj>
              </mc:Choice>
              <mc:Fallback>
                <p:oleObj name="Equation" r:id="rId3" imgW="6553080" imgH="749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5532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3775" y="3886200"/>
            <a:ext cx="623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Total Energy Balance for unsteady state, constant PV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61770" y="1371600"/>
            <a:ext cx="1406704" cy="762000"/>
            <a:chOff x="6899096" y="1981200"/>
            <a:chExt cx="1406704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6899096" y="1981200"/>
              <a:ext cx="1406704" cy="76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6200" y="2133600"/>
              <a:ext cx="5469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= 0</a:t>
              </a:r>
            </a:p>
          </p:txBody>
        </p:sp>
      </p:grp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142696"/>
              </p:ext>
            </p:extLst>
          </p:nvPr>
        </p:nvGraphicFramePr>
        <p:xfrm>
          <a:off x="1606550" y="3048000"/>
          <a:ext cx="5930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" name="Equation" r:id="rId5" imgW="5930640" imgH="749160" progId="Equation.DSMT4">
                  <p:embed/>
                </p:oleObj>
              </mc:Choice>
              <mc:Fallback>
                <p:oleObj name="Equation" r:id="rId5" imgW="5930640" imgH="749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048000"/>
                        <a:ext cx="59309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9628" y="990600"/>
            <a:ext cx="468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Total Energy Balance for unsteady state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05246"/>
              </p:ext>
            </p:extLst>
          </p:nvPr>
        </p:nvGraphicFramePr>
        <p:xfrm>
          <a:off x="590550" y="4414838"/>
          <a:ext cx="7810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" name="Equation" r:id="rId7" imgW="7810200" imgH="787320" progId="Equation.DSMT4">
                  <p:embed/>
                </p:oleObj>
              </mc:Choice>
              <mc:Fallback>
                <p:oleObj name="Equation" r:id="rId7" imgW="7810200" imgH="787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414838"/>
                        <a:ext cx="7810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02504" y="3017178"/>
            <a:ext cx="457200" cy="7166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0400" y="4419600"/>
            <a:ext cx="1447800" cy="68580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16200000" flipV="1">
            <a:off x="6858000" y="3062898"/>
            <a:ext cx="640080" cy="2011680"/>
          </a:xfrm>
          <a:prstGeom prst="bentConnector3">
            <a:avLst>
              <a:gd name="adj1" fmla="val 72378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49493"/>
              </p:ext>
            </p:extLst>
          </p:nvPr>
        </p:nvGraphicFramePr>
        <p:xfrm>
          <a:off x="1473200" y="5346700"/>
          <a:ext cx="6197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" name="Equation" r:id="rId9" imgW="6197400" imgH="749160" progId="Equation.DSMT4">
                  <p:embed/>
                </p:oleObj>
              </mc:Choice>
              <mc:Fallback>
                <p:oleObj name="Equation" r:id="rId9" imgW="6197400" imgH="749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46700"/>
                        <a:ext cx="61976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14913" y="6148754"/>
            <a:ext cx="611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Need to put </a:t>
            </a:r>
            <a:r>
              <a:rPr lang="en-US" sz="2000" dirty="0" err="1" smtClean="0">
                <a:solidFill>
                  <a:srgbClr val="0000FF"/>
                </a:solidFill>
              </a:rPr>
              <a:t>dN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dt</a:t>
            </a:r>
            <a:r>
              <a:rPr lang="en-US" sz="2000" dirty="0" smtClean="0">
                <a:solidFill>
                  <a:srgbClr val="0000FF"/>
                </a:solidFill>
              </a:rPr>
              <a:t> into terms that can be measured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3" grpId="1" animBg="1"/>
      <p:bldP spid="1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 for Well-Mixed Reactors,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PV=0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59129"/>
              </p:ext>
            </p:extLst>
          </p:nvPr>
        </p:nvGraphicFramePr>
        <p:xfrm>
          <a:off x="1631950" y="914400"/>
          <a:ext cx="5880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" name="Equation" r:id="rId3" imgW="5879880" imgH="749160" progId="Equation.DSMT4">
                  <p:embed/>
                </p:oleObj>
              </mc:Choice>
              <mc:Fallback>
                <p:oleObj name="Equation" r:id="rId3" imgW="5879880" imgH="749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914400"/>
                        <a:ext cx="58801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600200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the mass balance: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70521"/>
              </p:ext>
            </p:extLst>
          </p:nvPr>
        </p:nvGraphicFramePr>
        <p:xfrm>
          <a:off x="1546225" y="2343150"/>
          <a:ext cx="27590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3" name="Equation" r:id="rId5" imgW="2666880" imgH="622080" progId="Equation.DSMT4">
                  <p:embed/>
                </p:oleObj>
              </mc:Choice>
              <mc:Fallback>
                <p:oleObj name="Equation" r:id="rId5" imgW="266688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343150"/>
                        <a:ext cx="27590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04875" y="1905000"/>
            <a:ext cx="3348993" cy="407426"/>
            <a:chOff x="2117926" y="2951883"/>
            <a:chExt cx="3348645" cy="407291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3717958" y="2977966"/>
              <a:ext cx="380960" cy="36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63FFA"/>
                  </a:solidFill>
                </a:rPr>
                <a:t>In</a:t>
              </a:r>
              <a:endParaRPr lang="en-US" dirty="0">
                <a:solidFill>
                  <a:srgbClr val="363FFA"/>
                </a:solidFill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4114586" y="2977973"/>
              <a:ext cx="685090" cy="369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63FFA"/>
                  </a:solidFill>
                </a:rPr>
                <a:t>Out</a:t>
              </a:r>
              <a:endParaRPr lang="en-US" dirty="0">
                <a:solidFill>
                  <a:srgbClr val="363FFA"/>
                </a:solidFill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4051833" y="2951883"/>
              <a:ext cx="261583" cy="36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4602374" y="2989964"/>
              <a:ext cx="319285" cy="36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4780842" y="2977968"/>
              <a:ext cx="685729" cy="36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63FFA"/>
                  </a:solidFill>
                </a:rPr>
                <a:t>Gen</a:t>
              </a:r>
              <a:endParaRPr lang="en-US" dirty="0">
                <a:solidFill>
                  <a:srgbClr val="363FFA"/>
                </a:solidFill>
              </a:endParaRPr>
            </a:p>
          </p:txBody>
        </p: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2117926" y="2986975"/>
              <a:ext cx="1752416" cy="36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63FFA"/>
                  </a:solidFill>
                </a:rPr>
                <a:t>Accumulation =</a:t>
              </a:r>
              <a:endParaRPr lang="en-US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102531"/>
              </p:ext>
            </p:extLst>
          </p:nvPr>
        </p:nvGraphicFramePr>
        <p:xfrm>
          <a:off x="4329113" y="2320925"/>
          <a:ext cx="2625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" name="Equation" r:id="rId7" imgW="2539800" imgH="622080" progId="Equation.DSMT4">
                  <p:embed/>
                </p:oleObj>
              </mc:Choice>
              <mc:Fallback>
                <p:oleObj name="Equation" r:id="rId7" imgW="2539800" imgH="622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2320925"/>
                        <a:ext cx="2625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089573"/>
              </p:ext>
            </p:extLst>
          </p:nvPr>
        </p:nvGraphicFramePr>
        <p:xfrm>
          <a:off x="793750" y="2971800"/>
          <a:ext cx="7480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" name="Equation" r:id="rId9" imgW="7480080" imgH="749160" progId="Equation.DSMT4">
                  <p:embed/>
                </p:oleObj>
              </mc:Choice>
              <mc:Fallback>
                <p:oleObj name="Equation" r:id="rId9" imgW="7480080" imgH="749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971800"/>
                        <a:ext cx="74803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477371"/>
              </p:ext>
            </p:extLst>
          </p:nvPr>
        </p:nvGraphicFramePr>
        <p:xfrm>
          <a:off x="438150" y="3733800"/>
          <a:ext cx="826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" name="Equation" r:id="rId11" imgW="8267400" imgH="685800" progId="Equation.DSMT4">
                  <p:embed/>
                </p:oleObj>
              </mc:Choice>
              <mc:Fallback>
                <p:oleObj name="Equation" r:id="rId11" imgW="826740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733800"/>
                        <a:ext cx="8267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34000" y="2397372"/>
            <a:ext cx="1600200" cy="457200"/>
          </a:xfrm>
          <a:prstGeom prst="rect">
            <a:avLst/>
          </a:prstGeom>
          <a:noFill/>
          <a:ln w="317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3853" y="914400"/>
            <a:ext cx="457200" cy="685800"/>
          </a:xfrm>
          <a:prstGeom prst="rect">
            <a:avLst/>
          </a:prstGeom>
          <a:noFill/>
          <a:ln w="317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 rot="5400000" flipH="1" flipV="1">
            <a:off x="6629400" y="1905000"/>
            <a:ext cx="914400" cy="304800"/>
          </a:xfrm>
          <a:prstGeom prst="bentConnector3">
            <a:avLst>
              <a:gd name="adj1" fmla="val 50000"/>
            </a:avLst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71800" y="3930650"/>
            <a:ext cx="685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24600" y="3930650"/>
            <a:ext cx="685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10400" y="243846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4419600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Add 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000" dirty="0" err="1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to both sides of equation: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50223"/>
              </p:ext>
            </p:extLst>
          </p:nvPr>
        </p:nvGraphicFramePr>
        <p:xfrm>
          <a:off x="1104900" y="5856288"/>
          <a:ext cx="693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" name="Equation" r:id="rId13" imgW="6933960" imgH="685800" progId="Equation.DSMT4">
                  <p:embed/>
                </p:oleObj>
              </mc:Choice>
              <mc:Fallback>
                <p:oleObj name="Equation" r:id="rId13" imgW="693396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856288"/>
                        <a:ext cx="6934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5480539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</a:t>
            </a:r>
            <a:r>
              <a:rPr lang="el-GR" sz="2000" dirty="0" smtClean="0">
                <a:solidFill>
                  <a:srgbClr val="9933FF"/>
                </a:solidFill>
              </a:rPr>
              <a:t>Σ</a:t>
            </a:r>
            <a:r>
              <a:rPr lang="en-US" sz="2000" dirty="0" err="1" smtClean="0">
                <a:solidFill>
                  <a:srgbClr val="9933FF"/>
                </a:solidFill>
                <a:latin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rgbClr val="9933FF"/>
                </a:solidFill>
              </a:rPr>
              <a:t>i</a:t>
            </a:r>
            <a:r>
              <a:rPr lang="en-US" sz="2000" dirty="0" err="1" smtClean="0">
                <a:solidFill>
                  <a:srgbClr val="9933FF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9933FF"/>
                </a:solidFill>
              </a:rPr>
              <a:t>i</a:t>
            </a:r>
            <a:r>
              <a:rPr lang="en-US" sz="2000" dirty="0" smtClean="0">
                <a:solidFill>
                  <a:srgbClr val="9933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r>
              <a:rPr lang="en-US" sz="2000" dirty="0" smtClean="0">
                <a:solidFill>
                  <a:srgbClr val="9933FF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9933FF"/>
                </a:solidFill>
              </a:rPr>
              <a:t>H</a:t>
            </a:r>
            <a:r>
              <a:rPr lang="en-US" sz="2000" dirty="0" smtClean="0">
                <a:solidFill>
                  <a:srgbClr val="9933FF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smtClean="0">
                <a:solidFill>
                  <a:srgbClr val="9933FF"/>
                </a:solidFill>
              </a:rPr>
              <a:t>RX</a:t>
            </a:r>
            <a:r>
              <a:rPr lang="en-US" sz="2000" dirty="0" smtClean="0">
                <a:solidFill>
                  <a:srgbClr val="9933FF"/>
                </a:solidFill>
              </a:rPr>
              <a:t>(T)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53673"/>
              </p:ext>
            </p:extLst>
          </p:nvPr>
        </p:nvGraphicFramePr>
        <p:xfrm>
          <a:off x="1327150" y="4772085"/>
          <a:ext cx="6489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" name="Equation" r:id="rId15" imgW="6489360" imgH="685800" progId="Equation.DSMT4">
                  <p:embed/>
                </p:oleObj>
              </mc:Choice>
              <mc:Fallback>
                <p:oleObj name="Equation" r:id="rId15" imgW="6489360" imgH="685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772085"/>
                        <a:ext cx="6489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134100" y="5415784"/>
            <a:ext cx="1093569" cy="503908"/>
            <a:chOff x="7681432" y="4784830"/>
            <a:chExt cx="1093569" cy="503908"/>
          </a:xfrm>
        </p:grpSpPr>
        <p:sp>
          <p:nvSpPr>
            <p:cNvPr id="27" name="Left Brace 26"/>
            <p:cNvSpPr/>
            <p:nvPr/>
          </p:nvSpPr>
          <p:spPr>
            <a:xfrm rot="5400000" flipH="1">
              <a:off x="8128282" y="4528798"/>
              <a:ext cx="219456" cy="73152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81432" y="4919406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933FF"/>
                  </a:solidFill>
                  <a:latin typeface="Symbol" pitchFamily="18" charset="2"/>
                </a:rPr>
                <a:t>D</a:t>
              </a:r>
              <a:r>
                <a:rPr lang="en-US" dirty="0">
                  <a:solidFill>
                    <a:srgbClr val="9933FF"/>
                  </a:solidFill>
                </a:rPr>
                <a:t>H</a:t>
              </a:r>
              <a:r>
                <a:rPr lang="en-US" dirty="0">
                  <a:solidFill>
                    <a:srgbClr val="9933FF"/>
                  </a:solidFill>
                  <a:cs typeface="Arial"/>
                </a:rPr>
                <a:t>°</a:t>
              </a:r>
              <a:r>
                <a:rPr lang="en-US" baseline="-25000" dirty="0">
                  <a:solidFill>
                    <a:srgbClr val="9933FF"/>
                  </a:solidFill>
                </a:rPr>
                <a:t>RX</a:t>
              </a:r>
              <a:r>
                <a:rPr lang="en-US" dirty="0">
                  <a:solidFill>
                    <a:srgbClr val="9933FF"/>
                  </a:solidFill>
                </a:rPr>
                <a:t>(T)</a:t>
              </a:r>
              <a:endParaRPr lang="en-US" dirty="0" smtClean="0">
                <a:solidFill>
                  <a:srgbClr val="8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8" grpId="1" animBg="1"/>
      <p:bldP spid="29" grpId="0"/>
      <p:bldP spid="3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Simplified EB for Well-Mixed Reactors</a:t>
            </a:r>
            <a:endParaRPr lang="en-US" dirty="0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279650" y="990600"/>
          <a:ext cx="6565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" name="Equation" r:id="rId3" imgW="6565680" imgH="685800" progId="Equation.DSMT4">
                  <p:embed/>
                </p:oleObj>
              </mc:Choice>
              <mc:Fallback>
                <p:oleObj name="Equation" r:id="rId3" imgW="656568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990600"/>
                        <a:ext cx="6565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41481" y="1752600"/>
            <a:ext cx="669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Bring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i0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smtClean="0">
                <a:solidFill>
                  <a:srgbClr val="0000FF"/>
                </a:solidFill>
              </a:rPr>
              <a:t>RX</a:t>
            </a:r>
            <a:r>
              <a:rPr lang="en-US" sz="2000" dirty="0" smtClean="0">
                <a:solidFill>
                  <a:srgbClr val="0000FF"/>
                </a:solidFill>
              </a:rPr>
              <a:t>(T) terms to other side of equation: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136650" y="2133600"/>
          <a:ext cx="6870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" name="Equation" r:id="rId5" imgW="6870600" imgH="685800" progId="Equation.DSMT4">
                  <p:embed/>
                </p:oleObj>
              </mc:Choice>
              <mc:Fallback>
                <p:oleObj name="Equation" r:id="rId5" imgW="687060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133600"/>
                        <a:ext cx="6870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1481" y="1133445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FF"/>
                </a:solidFill>
              </a:rPr>
              <a:t>Solve for </a:t>
            </a:r>
            <a:r>
              <a:rPr lang="en-US" sz="2000" dirty="0" err="1" smtClean="0">
                <a:solidFill>
                  <a:srgbClr val="0000FF"/>
                </a:solidFill>
              </a:rPr>
              <a:t>dT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dt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481" y="2971800"/>
            <a:ext cx="6203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Factor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i0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baseline="-25000" dirty="0" smtClean="0">
                <a:solidFill>
                  <a:srgbClr val="0000FF"/>
                </a:solidFill>
              </a:rPr>
              <a:t>i0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</a:rPr>
              <a:t>i0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dirty="0" smtClean="0">
                <a:solidFill>
                  <a:srgbClr val="0000FF"/>
                </a:solidFill>
              </a:rPr>
              <a:t> terms and divide by 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000" dirty="0" err="1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pi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61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486365"/>
              </p:ext>
            </p:extLst>
          </p:nvPr>
        </p:nvGraphicFramePr>
        <p:xfrm>
          <a:off x="3422650" y="3505200"/>
          <a:ext cx="5295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" name="Equation" r:id="rId7" imgW="5295600" imgH="1371600" progId="Equation.DSMT4">
                  <p:embed/>
                </p:oleObj>
              </mc:Choice>
              <mc:Fallback>
                <p:oleObj name="Equation" r:id="rId7" imgW="5295600" imgH="1371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3505200"/>
                        <a:ext cx="52959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57200" y="3683169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Energy balance for unsteady state reactor with phase change:</a:t>
            </a: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004553"/>
              </p:ext>
            </p:extLst>
          </p:nvPr>
        </p:nvGraphicFramePr>
        <p:xfrm>
          <a:off x="2997200" y="5105400"/>
          <a:ext cx="5537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" name="Equation" r:id="rId9" imgW="5537160" imgH="1371600" progId="Equation.DSMT4">
                  <p:embed/>
                </p:oleObj>
              </mc:Choice>
              <mc:Fallback>
                <p:oleObj name="Equation" r:id="rId9" imgW="5537160" imgH="1371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105400"/>
                        <a:ext cx="5537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04800" y="53340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Energy balance for unsteady state reactor </a:t>
            </a:r>
            <a:r>
              <a:rPr lang="en-US" sz="2000" u="sng" dirty="0" smtClean="0">
                <a:solidFill>
                  <a:srgbClr val="FF0000"/>
                </a:solidFill>
              </a:rPr>
              <a:t>without</a:t>
            </a:r>
            <a:r>
              <a:rPr lang="en-US" sz="2000" dirty="0" smtClean="0">
                <a:solidFill>
                  <a:srgbClr val="FF0000"/>
                </a:solidFill>
              </a:rPr>
              <a:t> phase change: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Unsteady State EB, Liquid-Phase </a:t>
            </a:r>
            <a:r>
              <a:rPr lang="en-US" dirty="0" err="1" smtClean="0"/>
              <a:t>Rxns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619" y="2190690"/>
            <a:ext cx="877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liquid-phase reactions, often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Symbol" pitchFamily="18" charset="2"/>
              </a:rPr>
              <a:t>Sn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pi</a:t>
            </a:r>
            <a:r>
              <a:rPr lang="en-US" sz="2000" dirty="0" smtClean="0"/>
              <a:t> is so small it can be neglected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616200"/>
            <a:ext cx="425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can be neglected, then: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98383"/>
              </p:ext>
            </p:extLst>
          </p:nvPr>
        </p:nvGraphicFramePr>
        <p:xfrm>
          <a:off x="450850" y="2914650"/>
          <a:ext cx="8242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" name="Equation" r:id="rId3" imgW="8242200" imgH="685800" progId="Equation.DSMT4">
                  <p:embed/>
                </p:oleObj>
              </mc:Choice>
              <mc:Fallback>
                <p:oleObj name="Equation" r:id="rId3" imgW="824220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914650"/>
                        <a:ext cx="8242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517900"/>
            <a:ext cx="553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feed is well-mixed, it is convenient to use: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019446"/>
              </p:ext>
            </p:extLst>
          </p:nvPr>
        </p:nvGraphicFramePr>
        <p:xfrm>
          <a:off x="3422650" y="3975100"/>
          <a:ext cx="2159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" name="Equation" r:id="rId5" imgW="2158920" imgH="368280" progId="Equation.DSMT4">
                  <p:embed/>
                </p:oleObj>
              </mc:Choice>
              <mc:Fallback>
                <p:oleObj name="Equation" r:id="rId5" imgW="21589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3975100"/>
                        <a:ext cx="21590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495800"/>
            <a:ext cx="602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these equations and T</a:t>
            </a:r>
            <a:r>
              <a:rPr lang="en-US" sz="2000" baseline="-25000" dirty="0" smtClean="0">
                <a:solidFill>
                  <a:srgbClr val="0000FF"/>
                </a:solidFill>
              </a:rPr>
              <a:t>i0</a:t>
            </a:r>
            <a:r>
              <a:rPr lang="en-US" sz="2000" dirty="0" smtClean="0">
                <a:solidFill>
                  <a:srgbClr val="0000FF"/>
                </a:solidFill>
              </a:rPr>
              <a:t> =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into the EB gives: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83243"/>
              </p:ext>
            </p:extLst>
          </p:nvPr>
        </p:nvGraphicFramePr>
        <p:xfrm>
          <a:off x="1828800" y="5010150"/>
          <a:ext cx="5486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" name="Equation" r:id="rId7" imgW="5486400" imgH="850680" progId="Equation.DSMT4">
                  <p:embed/>
                </p:oleObj>
              </mc:Choice>
              <mc:Fallback>
                <p:oleObj name="Equation" r:id="rId7" imgW="5486400" imgH="850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10150"/>
                        <a:ext cx="54864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867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This equation for the EB is simultaneously solved with the mass balance (design </a:t>
            </a:r>
            <a:r>
              <a:rPr lang="en-US" sz="2000" dirty="0" err="1" smtClean="0">
                <a:solidFill>
                  <a:srgbClr val="7030A0"/>
                </a:solidFill>
              </a:rPr>
              <a:t>eq</a:t>
            </a:r>
            <a:r>
              <a:rPr lang="en-US" sz="2000" dirty="0" smtClean="0">
                <a:solidFill>
                  <a:srgbClr val="7030A0"/>
                </a:solidFill>
              </a:rPr>
              <a:t>) for unsteady state, </a:t>
            </a:r>
            <a:r>
              <a:rPr lang="en-US" sz="2000" dirty="0" err="1" smtClean="0">
                <a:solidFill>
                  <a:srgbClr val="7030A0"/>
                </a:solidFill>
              </a:rPr>
              <a:t>nonisothermal</a:t>
            </a:r>
            <a:r>
              <a:rPr lang="en-US" sz="2000" dirty="0" smtClean="0">
                <a:solidFill>
                  <a:srgbClr val="7030A0"/>
                </a:solidFill>
              </a:rPr>
              <a:t> reactor design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76017"/>
              </p:ext>
            </p:extLst>
          </p:nvPr>
        </p:nvGraphicFramePr>
        <p:xfrm>
          <a:off x="1784350" y="838200"/>
          <a:ext cx="5575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" name="Equation" r:id="rId9" imgW="5574960" imgH="1371600" progId="Equation.DSMT4">
                  <p:embed/>
                </p:oleObj>
              </mc:Choice>
              <mc:Fallback>
                <p:oleObj name="Equation" r:id="rId9" imgW="5574960" imgH="1371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838200"/>
                        <a:ext cx="55753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ChBE 424 sp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ChBE 424 sp 09</Template>
  <TotalTime>3479</TotalTime>
  <Words>2059</Words>
  <Application>Microsoft Office PowerPoint</Application>
  <PresentationFormat>On-screen Show (4:3)</PresentationFormat>
  <Paragraphs>219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Dotum</vt:lpstr>
      <vt:lpstr>Meiryo</vt:lpstr>
      <vt:lpstr>Symbol</vt:lpstr>
      <vt:lpstr>UniversalMath1 BT</vt:lpstr>
      <vt:lpstr>ChBE 424 sp 09</vt:lpstr>
      <vt:lpstr>ChBE template</vt:lpstr>
      <vt:lpstr>Equation</vt:lpstr>
      <vt:lpstr>Review: Multiple Steady States in CSTR</vt:lpstr>
      <vt:lpstr>Review: Heat Removal Term R(T) &amp; T0</vt:lpstr>
      <vt:lpstr>Review: CSTR Stability</vt:lpstr>
      <vt:lpstr>L16: Unsteady State Nonisothermal  Reactor Design</vt:lpstr>
      <vt:lpstr>Change in System Energy with Time</vt:lpstr>
      <vt:lpstr>Well-Mixed Reactors, Constant PV</vt:lpstr>
      <vt:lpstr>EB for Well-Mixed Reactors, DPV=0</vt:lpstr>
      <vt:lpstr>Simplified EB for Well-Mixed Reactors</vt:lpstr>
      <vt:lpstr>Unsteady State EB, Liquid-Phase Rxns</vt:lpstr>
      <vt:lpstr>Nonisothermal Batch Reactor Design</vt:lpstr>
      <vt:lpstr>Adiabatic Nonisothermal Batch  Reactor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Review: SS Nonisothermal Reactors</dc:title>
  <dc:creator>mlkraft2</dc:creator>
  <cp:lastModifiedBy>Mary</cp:lastModifiedBy>
  <cp:revision>318</cp:revision>
  <cp:lastPrinted>2014-10-29T23:39:37Z</cp:lastPrinted>
  <dcterms:created xsi:type="dcterms:W3CDTF">2009-03-20T23:48:56Z</dcterms:created>
  <dcterms:modified xsi:type="dcterms:W3CDTF">2015-08-23T21:09:32Z</dcterms:modified>
</cp:coreProperties>
</file>